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9" r:id="rId12"/>
    <p:sldId id="300" r:id="rId13"/>
    <p:sldId id="301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vmware.com/nl/products/nsx.html" TargetMode="External"/><Relationship Id="rId3" Type="http://schemas.openxmlformats.org/officeDocument/2006/relationships/hyperlink" Target="https://developer.cisco.com/dnacenter/" TargetMode="External"/><Relationship Id="rId7" Type="http://schemas.openxmlformats.org/officeDocument/2006/relationships/hyperlink" Target="https://developer.cisco.com/site/meraki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www.bigswitch.com/" TargetMode="External"/><Relationship Id="rId5" Type="http://schemas.openxmlformats.org/officeDocument/2006/relationships/hyperlink" Target="https://developer.cisco.com/site/aci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opendaylight.org/" TargetMode="External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napalm.readthedocs.io/" TargetMode="External"/><Relationship Id="rId3" Type="http://schemas.openxmlformats.org/officeDocument/2006/relationships/hyperlink" Target="https://developer.cisco.com/site/nso/" TargetMode="External"/><Relationship Id="rId7" Type="http://schemas.openxmlformats.org/officeDocument/2006/relationships/hyperlink" Target="https://puppetlabs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hyperlink" Target="https://www.saltstack.com/" TargetMode="External"/><Relationship Id="rId5" Type="http://schemas.openxmlformats.org/officeDocument/2006/relationships/hyperlink" Target="https://www.ansible.com/" TargetMode="External"/><Relationship Id="rId15" Type="http://schemas.openxmlformats.org/officeDocument/2006/relationships/hyperlink" Target="http://python.org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chef.io/" TargetMode="External"/><Relationship Id="rId1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subversion.apache.org/" TargetMode="External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hyperlink" Target="https://bitbucket.org/" TargetMode="External"/><Relationship Id="rId5" Type="http://schemas.openxmlformats.org/officeDocument/2006/relationships/hyperlink" Target="https://about.gitlab.com/product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hyperlink" Target="https://github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jenkins.io/" TargetMode="External"/><Relationship Id="rId7" Type="http://schemas.openxmlformats.org/officeDocument/2006/relationships/hyperlink" Target="https://drone.io/" TargetMode="External"/><Relationship Id="rId12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hyperlink" Target="https://circleci.com/" TargetMode="External"/><Relationship Id="rId5" Type="http://schemas.openxmlformats.org/officeDocument/2006/relationships/hyperlink" Target="https://about.gitlab.com/product/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travis-ci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jfrog.com/artifactory/" TargetMode="External"/><Relationship Id="rId7" Type="http://schemas.openxmlformats.org/officeDocument/2006/relationships/hyperlink" Target="https://www.nginx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eveloper.cisco.com/site/pyats/" TargetMode="External"/><Relationship Id="rId7" Type="http://schemas.openxmlformats.org/officeDocument/2006/relationships/hyperlink" Target="https://www.forwardnetworks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hyperlink" Target="http://batfish.org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www.veriflow.net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virl.cisco.com/" TargetMode="External"/><Relationship Id="rId7" Type="http://schemas.openxmlformats.org/officeDocument/2006/relationships/hyperlink" Target="http://www.eve-ng.net/" TargetMode="External"/><Relationship Id="rId12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hyperlink" Target="http://developer.cisco.com/site/nso/" TargetMode="External"/><Relationship Id="rId5" Type="http://schemas.openxmlformats.org/officeDocument/2006/relationships/hyperlink" Target="https://www.gns3.com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www.vagrantup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products/security/identity-services-engine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hyperlink" Target="https://www.microsoft.com/en-us/cloud-platform/windows-server" TargetMode="Externa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www.microsoft.com/en-us/cloud-platform/windows-server" TargetMode="External"/><Relationship Id="rId7" Type="http://schemas.openxmlformats.org/officeDocument/2006/relationships/hyperlink" Target="https://www.infoblox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hyperlink" Target="http://netbox.readthedocs.io/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hyperlink" Target="https://www.bluecatnetworks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elastic.co/products" TargetMode="External"/><Relationship Id="rId7" Type="http://schemas.openxmlformats.org/officeDocument/2006/relationships/hyperlink" Target="https://www.splunk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hyperlink" Target="https://grafana.com/" TargetMode="External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hyperlink" Target="http://www.cisco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" y="518160"/>
            <a:ext cx="4157472" cy="56692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59282" y="2615407"/>
            <a:ext cx="11184307" cy="249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5400" spc="10" dirty="0">
                <a:solidFill>
                  <a:srgbClr val="005073"/>
                </a:solidFill>
                <a:latin typeface="Arial"/>
                <a:cs typeface="Arial"/>
              </a:rPr>
              <a:t>Network Engineer in 2024: the age of </a:t>
            </a:r>
          </a:p>
          <a:p>
            <a:pPr marL="0">
              <a:lnSpc>
                <a:spcPct val="100000"/>
              </a:lnSpc>
            </a:pPr>
            <a:r>
              <a:rPr lang="en-US" sz="5400" spc="10" dirty="0">
                <a:solidFill>
                  <a:srgbClr val="005073"/>
                </a:solidFill>
                <a:latin typeface="Arial"/>
                <a:cs typeface="Arial"/>
              </a:rPr>
              <a:t>Extinction. Adjust or </a:t>
            </a:r>
            <a:r>
              <a:rPr lang="en-US" sz="5400" spc="10">
                <a:solidFill>
                  <a:srgbClr val="005073"/>
                </a:solidFill>
                <a:latin typeface="Arial"/>
                <a:cs typeface="Arial"/>
              </a:rPr>
              <a:t>be Jobless.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225405" y="6161192"/>
            <a:ext cx="1618184" cy="5425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53535"/>
                </a:solidFill>
                <a:latin typeface="Arial"/>
                <a:cs typeface="Arial"/>
              </a:rPr>
              <a:t>@CiscoDevNet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53535"/>
                </a:solidFill>
                <a:latin typeface="Arial"/>
                <a:cs typeface="Arial"/>
              </a:rPr>
              <a:t>#DevNet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313944" y="216407"/>
            <a:ext cx="4812792" cy="1173480"/>
          </a:xfrm>
          <a:custGeom>
            <a:avLst/>
            <a:gdLst/>
            <a:ahLst/>
            <a:cxnLst/>
            <a:rect l="l" t="t" r="r" b="b"/>
            <a:pathLst>
              <a:path w="4812792" h="1173480">
                <a:moveTo>
                  <a:pt x="0" y="1173481"/>
                </a:moveTo>
                <a:lnTo>
                  <a:pt x="0" y="0"/>
                </a:lnTo>
                <a:lnTo>
                  <a:pt x="4812792" y="0"/>
                </a:lnTo>
                <a:lnTo>
                  <a:pt x="4812792" y="1173481"/>
                </a:lnTo>
                <a:lnTo>
                  <a:pt x="0" y="1173481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3631"/>
            <a:ext cx="7751064" cy="810768"/>
          </a:xfrm>
          <a:prstGeom prst="rect">
            <a:avLst/>
          </a:prstGeom>
        </p:spPr>
      </p:pic>
      <p:sp>
        <p:nvSpPr>
          <p:cNvPr id="12" name="object 2"/>
          <p:cNvSpPr/>
          <p:nvPr/>
        </p:nvSpPr>
        <p:spPr>
          <a:xfrm>
            <a:off x="659104" y="2506091"/>
            <a:ext cx="5974105" cy="21336"/>
          </a:xfrm>
          <a:custGeom>
            <a:avLst/>
            <a:gdLst/>
            <a:ahLst/>
            <a:cxnLst/>
            <a:rect l="l" t="t" r="r" b="b"/>
            <a:pathLst>
              <a:path w="5974105" h="21336">
                <a:moveTo>
                  <a:pt x="0" y="0"/>
                </a:moveTo>
                <a:lnTo>
                  <a:pt x="1991386" y="0"/>
                </a:lnTo>
                <a:lnTo>
                  <a:pt x="3982746" y="0"/>
                </a:lnTo>
                <a:lnTo>
                  <a:pt x="5974106" y="0"/>
                </a:lnTo>
                <a:lnTo>
                  <a:pt x="5974106" y="21336"/>
                </a:lnTo>
                <a:lnTo>
                  <a:pt x="3982746" y="21336"/>
                </a:lnTo>
                <a:lnTo>
                  <a:pt x="1991386" y="21336"/>
                </a:lnTo>
                <a:lnTo>
                  <a:pt x="0" y="21336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524000"/>
            <a:ext cx="11347705" cy="47884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3BA1-FE33-4A40-839C-B6EE16054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1469"/>
            <a:ext cx="10820400" cy="61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4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714CC-7CAD-477B-BF7B-CA7FD4310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1" y="762000"/>
            <a:ext cx="1092969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B6F2B-AEEA-436E-B545-89E49C95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88" y="240030"/>
            <a:ext cx="9206023" cy="63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536" y="774192"/>
            <a:ext cx="11231880" cy="2410967"/>
          </a:xfrm>
          <a:custGeom>
            <a:avLst/>
            <a:gdLst/>
            <a:ahLst/>
            <a:cxnLst/>
            <a:rect l="l" t="t" r="r" b="b"/>
            <a:pathLst>
              <a:path w="11231880" h="2410967">
                <a:moveTo>
                  <a:pt x="0" y="2410967"/>
                </a:moveTo>
                <a:lnTo>
                  <a:pt x="0" y="0"/>
                </a:lnTo>
                <a:lnTo>
                  <a:pt x="11231880" y="0"/>
                </a:lnTo>
                <a:lnTo>
                  <a:pt x="11231880" y="2410967"/>
                </a:lnTo>
                <a:lnTo>
                  <a:pt x="0" y="2410967"/>
                </a:lnTo>
                <a:close/>
              </a:path>
            </a:pathLst>
          </a:custGeom>
          <a:solidFill>
            <a:srgbClr val="E3241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763524" y="1386045"/>
            <a:ext cx="3666459" cy="11249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spc="10" dirty="0">
                <a:solidFill>
                  <a:srgbClr val="FFFFFF"/>
                </a:solidFill>
                <a:latin typeface="Arial"/>
                <a:cs typeface="Arial"/>
              </a:rPr>
              <a:t>Please don’t ask</a:t>
            </a:r>
            <a:endParaRPr sz="3200">
              <a:latin typeface="Arial"/>
              <a:cs typeface="Arial"/>
            </a:endParaRPr>
          </a:p>
          <a:p>
            <a:pPr marL="551942">
              <a:lnSpc>
                <a:spcPct val="100000"/>
              </a:lnSpc>
            </a:pPr>
            <a:r>
              <a:rPr sz="3750" spc="10" dirty="0">
                <a:solidFill>
                  <a:srgbClr val="FFFFFF"/>
                </a:solidFill>
                <a:latin typeface="Arial"/>
                <a:cs typeface="Arial"/>
              </a:rPr>
              <a:t>about this…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8536" y="5065776"/>
            <a:ext cx="11231880" cy="1335024"/>
          </a:xfrm>
          <a:custGeom>
            <a:avLst/>
            <a:gdLst/>
            <a:ahLst/>
            <a:cxnLst/>
            <a:rect l="l" t="t" r="r" b="b"/>
            <a:pathLst>
              <a:path w="11231880" h="1335024">
                <a:moveTo>
                  <a:pt x="0" y="1335024"/>
                </a:moveTo>
                <a:lnTo>
                  <a:pt x="0" y="0"/>
                </a:lnTo>
                <a:lnTo>
                  <a:pt x="11231880" y="0"/>
                </a:lnTo>
                <a:lnTo>
                  <a:pt x="11231880" y="1335024"/>
                </a:lnTo>
                <a:lnTo>
                  <a:pt x="0" y="1335024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6" y="813816"/>
            <a:ext cx="2618232" cy="217627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36878" y="5468891"/>
            <a:ext cx="2718204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FFFFFF"/>
                </a:solidFill>
                <a:latin typeface="Arial"/>
                <a:cs typeface="Arial"/>
              </a:rPr>
              <a:t>Black Magic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8536" y="3188207"/>
            <a:ext cx="11231880" cy="1874520"/>
          </a:xfrm>
          <a:custGeom>
            <a:avLst/>
            <a:gdLst/>
            <a:ahLst/>
            <a:cxnLst/>
            <a:rect l="l" t="t" r="r" b="b"/>
            <a:pathLst>
              <a:path w="11231880" h="1874520">
                <a:moveTo>
                  <a:pt x="0" y="1874521"/>
                </a:moveTo>
                <a:lnTo>
                  <a:pt x="0" y="0"/>
                </a:lnTo>
                <a:lnTo>
                  <a:pt x="11231880" y="0"/>
                </a:lnTo>
                <a:lnTo>
                  <a:pt x="11231880" y="1874521"/>
                </a:lnTo>
                <a:lnTo>
                  <a:pt x="0" y="1874521"/>
                </a:lnTo>
                <a:close/>
              </a:path>
            </a:pathLst>
          </a:custGeom>
          <a:solidFill>
            <a:srgbClr val="6EBE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584" y="4678680"/>
            <a:ext cx="1322831" cy="191414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18527" y="3427597"/>
            <a:ext cx="4085345" cy="1124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/>
                <a:cs typeface="Arial"/>
              </a:rPr>
              <a:t>Oh Yeah… We Got</a:t>
            </a:r>
            <a:endParaRPr sz="2200">
              <a:latin typeface="Arial"/>
              <a:cs typeface="Arial"/>
            </a:endParaRPr>
          </a:p>
          <a:p>
            <a:pPr marL="1597405">
              <a:lnSpc>
                <a:spcPct val="100000"/>
              </a:lnSpc>
            </a:pPr>
            <a:r>
              <a:rPr sz="3750" spc="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75436" y="117823"/>
            <a:ext cx="6758822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OSI Model of Networking…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2923032"/>
            <a:ext cx="2962655" cy="245973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572000" y="5721096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4664710" y="5850400"/>
            <a:ext cx="1923433" cy="3120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L1: Physical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4907280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4664710" y="5036586"/>
            <a:ext cx="2089176" cy="311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L2: Data Link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0" y="4093464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4664710" y="4222389"/>
            <a:ext cx="1959595" cy="311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L3: Network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0" y="3279648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4664710" y="3408319"/>
            <a:ext cx="2140601" cy="311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L4: Transport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2465832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4664710" y="2593587"/>
            <a:ext cx="1887539" cy="3120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L5: Session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2000" y="1652016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4664710" y="1779517"/>
            <a:ext cx="2590879" cy="3120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L6: Presentation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0" y="838200"/>
            <a:ext cx="2767584" cy="609600"/>
          </a:xfrm>
          <a:custGeom>
            <a:avLst/>
            <a:gdLst/>
            <a:ahLst/>
            <a:cxnLst/>
            <a:rect l="l" t="t" r="r" b="b"/>
            <a:pathLst>
              <a:path w="2767584" h="609600">
                <a:moveTo>
                  <a:pt x="0" y="609600"/>
                </a:moveTo>
                <a:lnTo>
                  <a:pt x="0" y="0"/>
                </a:lnTo>
                <a:lnTo>
                  <a:pt x="2767584" y="0"/>
                </a:lnTo>
                <a:lnTo>
                  <a:pt x="2767584" y="609600"/>
                </a:lnTo>
                <a:lnTo>
                  <a:pt x="0" y="609600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4664710" y="965320"/>
            <a:ext cx="2359593" cy="3120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L7: Application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" y="637031"/>
            <a:ext cx="11347704" cy="428244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6785" y="4920191"/>
            <a:ext cx="10689025" cy="7024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spc="10" dirty="0">
                <a:solidFill>
                  <a:srgbClr val="005073"/>
                </a:solidFill>
                <a:latin typeface="Arial"/>
                <a:cs typeface="Arial"/>
              </a:rPr>
              <a:t>Networking through the ages…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32992" y="5804172"/>
            <a:ext cx="6991968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Four Ages of Networking…..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" y="115824"/>
            <a:ext cx="1959864" cy="195986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56792" y="2143506"/>
            <a:ext cx="119739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A9A9A9"/>
                </a:solidFill>
                <a:latin typeface="Calibri"/>
                <a:cs typeface="Calibri"/>
              </a:rPr>
              <a:t>Stone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6488" y="2376424"/>
            <a:ext cx="1136904" cy="18288"/>
          </a:xfrm>
          <a:custGeom>
            <a:avLst/>
            <a:gdLst/>
            <a:ahLst/>
            <a:cxnLst/>
            <a:rect l="l" t="t" r="r" b="b"/>
            <a:pathLst>
              <a:path w="1136904" h="18288">
                <a:moveTo>
                  <a:pt x="0" y="0"/>
                </a:moveTo>
                <a:lnTo>
                  <a:pt x="284226" y="0"/>
                </a:lnTo>
                <a:lnTo>
                  <a:pt x="568452" y="0"/>
                </a:lnTo>
                <a:lnTo>
                  <a:pt x="852678" y="0"/>
                </a:lnTo>
                <a:lnTo>
                  <a:pt x="1136904" y="0"/>
                </a:lnTo>
                <a:lnTo>
                  <a:pt x="1136904" y="18288"/>
                </a:lnTo>
                <a:lnTo>
                  <a:pt x="852678" y="18288"/>
                </a:lnTo>
                <a:lnTo>
                  <a:pt x="568452" y="18288"/>
                </a:lnTo>
                <a:lnTo>
                  <a:pt x="284226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91286" y="2496436"/>
            <a:ext cx="1637580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Spanning 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09167" y="2856100"/>
            <a:ext cx="80143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VLANs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32992" y="5804172"/>
            <a:ext cx="6991968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Four Ages of Networking…..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84" y="103631"/>
            <a:ext cx="1987296" cy="1984248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" y="115824"/>
            <a:ext cx="1959864" cy="195986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56792" y="2143506"/>
            <a:ext cx="119739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A9A9A9"/>
                </a:solidFill>
                <a:latin typeface="Calibri"/>
                <a:cs typeface="Calibri"/>
              </a:rPr>
              <a:t>Stone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6488" y="2376424"/>
            <a:ext cx="1136904" cy="18288"/>
          </a:xfrm>
          <a:custGeom>
            <a:avLst/>
            <a:gdLst/>
            <a:ahLst/>
            <a:cxnLst/>
            <a:rect l="l" t="t" r="r" b="b"/>
            <a:pathLst>
              <a:path w="1136904" h="18288">
                <a:moveTo>
                  <a:pt x="0" y="0"/>
                </a:moveTo>
                <a:lnTo>
                  <a:pt x="284226" y="0"/>
                </a:lnTo>
                <a:lnTo>
                  <a:pt x="568452" y="0"/>
                </a:lnTo>
                <a:lnTo>
                  <a:pt x="852678" y="0"/>
                </a:lnTo>
                <a:lnTo>
                  <a:pt x="1136904" y="0"/>
                </a:lnTo>
                <a:lnTo>
                  <a:pt x="1136904" y="18288"/>
                </a:lnTo>
                <a:lnTo>
                  <a:pt x="852678" y="18288"/>
                </a:lnTo>
                <a:lnTo>
                  <a:pt x="568452" y="18288"/>
                </a:lnTo>
                <a:lnTo>
                  <a:pt x="284226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784727" y="2143506"/>
            <a:ext cx="132543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CB8504"/>
                </a:solidFill>
                <a:latin typeface="Calibri"/>
                <a:cs typeface="Calibri"/>
              </a:rPr>
              <a:t>Bronze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83584" y="2376424"/>
            <a:ext cx="1264919" cy="18288"/>
          </a:xfrm>
          <a:custGeom>
            <a:avLst/>
            <a:gdLst/>
            <a:ahLst/>
            <a:cxnLst/>
            <a:rect l="l" t="t" r="r" b="b"/>
            <a:pathLst>
              <a:path w="1264919" h="18288">
                <a:moveTo>
                  <a:pt x="0" y="0"/>
                </a:moveTo>
                <a:lnTo>
                  <a:pt x="316230" y="0"/>
                </a:lnTo>
                <a:lnTo>
                  <a:pt x="632460" y="0"/>
                </a:lnTo>
                <a:lnTo>
                  <a:pt x="948690" y="0"/>
                </a:lnTo>
                <a:lnTo>
                  <a:pt x="1264920" y="0"/>
                </a:lnTo>
                <a:lnTo>
                  <a:pt x="1264920" y="18288"/>
                </a:lnTo>
                <a:lnTo>
                  <a:pt x="948690" y="18288"/>
                </a:lnTo>
                <a:lnTo>
                  <a:pt x="632460" y="18288"/>
                </a:lnTo>
                <a:lnTo>
                  <a:pt x="31623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CB85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691286" y="2496436"/>
            <a:ext cx="1637580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Spanning 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09167" y="2856100"/>
            <a:ext cx="80143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VLANs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00374" y="2496436"/>
            <a:ext cx="1964241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Routing Protocols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765550" y="2856100"/>
            <a:ext cx="143692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WAN 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4694" y="3212969"/>
            <a:ext cx="141865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IP-magedon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49880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6" y="6096"/>
                </a:moveTo>
                <a:lnTo>
                  <a:pt x="6096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143256"/>
            <a:ext cx="1901952" cy="1904999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84" y="103631"/>
            <a:ext cx="1987296" cy="1984248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" y="115824"/>
            <a:ext cx="1959864" cy="195986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56792" y="2143506"/>
            <a:ext cx="119739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A9A9A9"/>
                </a:solidFill>
                <a:latin typeface="Calibri"/>
                <a:cs typeface="Calibri"/>
              </a:rPr>
              <a:t>Stone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6488" y="2376424"/>
            <a:ext cx="1136904" cy="18288"/>
          </a:xfrm>
          <a:custGeom>
            <a:avLst/>
            <a:gdLst/>
            <a:ahLst/>
            <a:cxnLst/>
            <a:rect l="l" t="t" r="r" b="b"/>
            <a:pathLst>
              <a:path w="1136904" h="18288">
                <a:moveTo>
                  <a:pt x="0" y="0"/>
                </a:moveTo>
                <a:lnTo>
                  <a:pt x="284226" y="0"/>
                </a:lnTo>
                <a:lnTo>
                  <a:pt x="568452" y="0"/>
                </a:lnTo>
                <a:lnTo>
                  <a:pt x="852678" y="0"/>
                </a:lnTo>
                <a:lnTo>
                  <a:pt x="1136904" y="0"/>
                </a:lnTo>
                <a:lnTo>
                  <a:pt x="1136904" y="18288"/>
                </a:lnTo>
                <a:lnTo>
                  <a:pt x="852678" y="18288"/>
                </a:lnTo>
                <a:lnTo>
                  <a:pt x="568452" y="18288"/>
                </a:lnTo>
                <a:lnTo>
                  <a:pt x="284226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784727" y="2143506"/>
            <a:ext cx="132543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CB8504"/>
                </a:solidFill>
                <a:latin typeface="Calibri"/>
                <a:cs typeface="Calibri"/>
              </a:rPr>
              <a:t>Bronze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3584" y="2376424"/>
            <a:ext cx="1264919" cy="18288"/>
          </a:xfrm>
          <a:custGeom>
            <a:avLst/>
            <a:gdLst/>
            <a:ahLst/>
            <a:cxnLst/>
            <a:rect l="l" t="t" r="r" b="b"/>
            <a:pathLst>
              <a:path w="1264919" h="18288">
                <a:moveTo>
                  <a:pt x="0" y="0"/>
                </a:moveTo>
                <a:lnTo>
                  <a:pt x="316230" y="0"/>
                </a:lnTo>
                <a:lnTo>
                  <a:pt x="632460" y="0"/>
                </a:lnTo>
                <a:lnTo>
                  <a:pt x="948690" y="0"/>
                </a:lnTo>
                <a:lnTo>
                  <a:pt x="1264920" y="0"/>
                </a:lnTo>
                <a:lnTo>
                  <a:pt x="1264920" y="18288"/>
                </a:lnTo>
                <a:lnTo>
                  <a:pt x="948690" y="18288"/>
                </a:lnTo>
                <a:lnTo>
                  <a:pt x="632460" y="18288"/>
                </a:lnTo>
                <a:lnTo>
                  <a:pt x="31623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CB85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388354" y="2143506"/>
            <a:ext cx="1921420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E3241B"/>
                </a:solidFill>
                <a:latin typeface="Calibri"/>
                <a:cs typeface="Calibri"/>
              </a:rPr>
              <a:t>The Renaissance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86576" y="2376424"/>
            <a:ext cx="1862328" cy="18288"/>
          </a:xfrm>
          <a:custGeom>
            <a:avLst/>
            <a:gdLst/>
            <a:ahLst/>
            <a:cxnLst/>
            <a:rect l="l" t="t" r="r" b="b"/>
            <a:pathLst>
              <a:path w="1862328" h="18288">
                <a:moveTo>
                  <a:pt x="0" y="0"/>
                </a:moveTo>
                <a:lnTo>
                  <a:pt x="465581" y="0"/>
                </a:lnTo>
                <a:lnTo>
                  <a:pt x="931164" y="0"/>
                </a:lnTo>
                <a:lnTo>
                  <a:pt x="1396746" y="0"/>
                </a:lnTo>
                <a:lnTo>
                  <a:pt x="1862328" y="0"/>
                </a:lnTo>
                <a:lnTo>
                  <a:pt x="1862328" y="18288"/>
                </a:lnTo>
                <a:lnTo>
                  <a:pt x="1396746" y="18288"/>
                </a:lnTo>
                <a:lnTo>
                  <a:pt x="931164" y="18288"/>
                </a:lnTo>
                <a:lnTo>
                  <a:pt x="465581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E3241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691286" y="2496436"/>
            <a:ext cx="1637580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Spanning 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09167" y="2856100"/>
            <a:ext cx="80143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VLANs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00374" y="2496436"/>
            <a:ext cx="1964241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Routing Protocols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765550" y="2856100"/>
            <a:ext cx="143692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WAN 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4694" y="3212969"/>
            <a:ext cx="141865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IP-magedon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174992" y="2492118"/>
            <a:ext cx="56548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SDN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3240" y="2851501"/>
            <a:ext cx="1164296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OpenFlow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6664" y="3208651"/>
            <a:ext cx="1239598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Controllers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955536" y="3568035"/>
            <a:ext cx="1002186" cy="2193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Overlays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940296" y="3925313"/>
            <a:ext cx="103098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MP-BGP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040880" y="4281648"/>
            <a:ext cx="831266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VXLAN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312408" y="4641847"/>
            <a:ext cx="2286801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Micro-Segmentation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870192" y="4998182"/>
            <a:ext cx="1172629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White 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49880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6" y="6096"/>
                </a:moveTo>
                <a:lnTo>
                  <a:pt x="6096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5207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7" y="6096"/>
                </a:moveTo>
                <a:lnTo>
                  <a:pt x="6097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932992" y="5804172"/>
            <a:ext cx="6990824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Four Ages of Networking…..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92" y="188976"/>
            <a:ext cx="1813560" cy="181356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143256"/>
            <a:ext cx="1901952" cy="1904999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84" y="103631"/>
            <a:ext cx="1987296" cy="1984248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" y="115824"/>
            <a:ext cx="1959864" cy="195986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56792" y="2143506"/>
            <a:ext cx="119739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A9A9A9"/>
                </a:solidFill>
                <a:latin typeface="Calibri"/>
                <a:cs typeface="Calibri"/>
              </a:rPr>
              <a:t>Stone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6488" y="2376424"/>
            <a:ext cx="1136904" cy="18288"/>
          </a:xfrm>
          <a:custGeom>
            <a:avLst/>
            <a:gdLst/>
            <a:ahLst/>
            <a:cxnLst/>
            <a:rect l="l" t="t" r="r" b="b"/>
            <a:pathLst>
              <a:path w="1136904" h="18288">
                <a:moveTo>
                  <a:pt x="0" y="0"/>
                </a:moveTo>
                <a:lnTo>
                  <a:pt x="284226" y="0"/>
                </a:lnTo>
                <a:lnTo>
                  <a:pt x="568452" y="0"/>
                </a:lnTo>
                <a:lnTo>
                  <a:pt x="852678" y="0"/>
                </a:lnTo>
                <a:lnTo>
                  <a:pt x="1136904" y="0"/>
                </a:lnTo>
                <a:lnTo>
                  <a:pt x="1136904" y="18288"/>
                </a:lnTo>
                <a:lnTo>
                  <a:pt x="852678" y="18288"/>
                </a:lnTo>
                <a:lnTo>
                  <a:pt x="568452" y="18288"/>
                </a:lnTo>
                <a:lnTo>
                  <a:pt x="284226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784727" y="2143506"/>
            <a:ext cx="1325434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CB8504"/>
                </a:solidFill>
                <a:latin typeface="Calibri"/>
                <a:cs typeface="Calibri"/>
              </a:rPr>
              <a:t>Bronze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83584" y="2376424"/>
            <a:ext cx="1264919" cy="18288"/>
          </a:xfrm>
          <a:custGeom>
            <a:avLst/>
            <a:gdLst/>
            <a:ahLst/>
            <a:cxnLst/>
            <a:rect l="l" t="t" r="r" b="b"/>
            <a:pathLst>
              <a:path w="1264919" h="18288">
                <a:moveTo>
                  <a:pt x="0" y="0"/>
                </a:moveTo>
                <a:lnTo>
                  <a:pt x="316230" y="0"/>
                </a:lnTo>
                <a:lnTo>
                  <a:pt x="632460" y="0"/>
                </a:lnTo>
                <a:lnTo>
                  <a:pt x="948690" y="0"/>
                </a:lnTo>
                <a:lnTo>
                  <a:pt x="1264920" y="0"/>
                </a:lnTo>
                <a:lnTo>
                  <a:pt x="1264920" y="18288"/>
                </a:lnTo>
                <a:lnTo>
                  <a:pt x="948690" y="18288"/>
                </a:lnTo>
                <a:lnTo>
                  <a:pt x="632460" y="18288"/>
                </a:lnTo>
                <a:lnTo>
                  <a:pt x="31623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CB85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388354" y="2143506"/>
            <a:ext cx="1921420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b="1" spc="10" dirty="0">
                <a:solidFill>
                  <a:srgbClr val="E3241B"/>
                </a:solidFill>
                <a:latin typeface="Calibri"/>
                <a:cs typeface="Calibri"/>
              </a:rPr>
              <a:t>The Renaissance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86576" y="2376424"/>
            <a:ext cx="1862328" cy="18288"/>
          </a:xfrm>
          <a:custGeom>
            <a:avLst/>
            <a:gdLst/>
            <a:ahLst/>
            <a:cxnLst/>
            <a:rect l="l" t="t" r="r" b="b"/>
            <a:pathLst>
              <a:path w="1862328" h="18288">
                <a:moveTo>
                  <a:pt x="0" y="0"/>
                </a:moveTo>
                <a:lnTo>
                  <a:pt x="465581" y="0"/>
                </a:lnTo>
                <a:lnTo>
                  <a:pt x="931164" y="0"/>
                </a:lnTo>
                <a:lnTo>
                  <a:pt x="1396746" y="0"/>
                </a:lnTo>
                <a:lnTo>
                  <a:pt x="1862328" y="0"/>
                </a:lnTo>
                <a:lnTo>
                  <a:pt x="1862328" y="18288"/>
                </a:lnTo>
                <a:lnTo>
                  <a:pt x="1396746" y="18288"/>
                </a:lnTo>
                <a:lnTo>
                  <a:pt x="931164" y="18288"/>
                </a:lnTo>
                <a:lnTo>
                  <a:pt x="465581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E3241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9245854" y="2143506"/>
            <a:ext cx="2208967" cy="271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20" b="1" spc="10" dirty="0">
                <a:solidFill>
                  <a:srgbClr val="5D8EAF"/>
                </a:solidFill>
                <a:latin typeface="Calibri"/>
                <a:cs typeface="Calibri"/>
              </a:rPr>
              <a:t>Programmable Age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43568" y="2376424"/>
            <a:ext cx="2148840" cy="18288"/>
          </a:xfrm>
          <a:custGeom>
            <a:avLst/>
            <a:gdLst/>
            <a:ahLst/>
            <a:cxnLst/>
            <a:rect l="l" t="t" r="r" b="b"/>
            <a:pathLst>
              <a:path w="2148840" h="18288">
                <a:moveTo>
                  <a:pt x="0" y="0"/>
                </a:moveTo>
                <a:lnTo>
                  <a:pt x="537210" y="0"/>
                </a:lnTo>
                <a:lnTo>
                  <a:pt x="1074420" y="0"/>
                </a:lnTo>
                <a:lnTo>
                  <a:pt x="1611630" y="0"/>
                </a:lnTo>
                <a:lnTo>
                  <a:pt x="2148840" y="0"/>
                </a:lnTo>
                <a:lnTo>
                  <a:pt x="2148840" y="18288"/>
                </a:lnTo>
                <a:lnTo>
                  <a:pt x="1611630" y="18288"/>
                </a:lnTo>
                <a:lnTo>
                  <a:pt x="1074420" y="18288"/>
                </a:lnTo>
                <a:lnTo>
                  <a:pt x="53721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5D8EA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91286" y="2496436"/>
            <a:ext cx="1637580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Spanning 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09167" y="2856100"/>
            <a:ext cx="80143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A9A9A9"/>
                </a:solidFill>
                <a:latin typeface="Arial"/>
                <a:cs typeface="Arial"/>
              </a:rPr>
              <a:t>VLANs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500374" y="2496436"/>
            <a:ext cx="1964241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Routing Protocols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65550" y="2856100"/>
            <a:ext cx="1436924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WAN 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774694" y="3212969"/>
            <a:ext cx="141865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CB8504"/>
                </a:solidFill>
                <a:latin typeface="Arial"/>
                <a:cs typeface="Arial"/>
              </a:rPr>
              <a:t>IP-magedon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174992" y="2492118"/>
            <a:ext cx="56548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SDN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73240" y="2851501"/>
            <a:ext cx="1164296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OpenFlow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836664" y="3208651"/>
            <a:ext cx="1239598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Controllers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955536" y="3568035"/>
            <a:ext cx="1002186" cy="2193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Overlays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940296" y="3925313"/>
            <a:ext cx="103098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MP-BGP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040880" y="4281648"/>
            <a:ext cx="831266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VXLAN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312408" y="4641847"/>
            <a:ext cx="2286801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Micro-Segmentation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870192" y="4998182"/>
            <a:ext cx="1172629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E3241B"/>
                </a:solidFill>
                <a:latin typeface="Arial"/>
                <a:cs typeface="Arial"/>
              </a:rPr>
              <a:t>White 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078466" y="2492118"/>
            <a:ext cx="705148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020554" y="2851501"/>
            <a:ext cx="817698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9749282" y="3208651"/>
            <a:ext cx="655698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5D8EAF"/>
                </a:solidFill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0394520" y="3208651"/>
            <a:ext cx="159526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/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552857" y="3208651"/>
            <a:ext cx="55513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9407906" y="3568035"/>
            <a:ext cx="2045076" cy="2193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NETCONF / YANG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9904730" y="3925313"/>
            <a:ext cx="1046788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“Fabrics”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9383522" y="4281648"/>
            <a:ext cx="2094763" cy="5295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0104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Network Function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5D8EAF"/>
                </a:solidFill>
                <a:latin typeface="Arial"/>
                <a:cs typeface="Arial"/>
              </a:rPr>
              <a:t>Virtualization (NFV)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9813290" y="4897598"/>
            <a:ext cx="1231189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9965690" y="5254876"/>
            <a:ext cx="929343" cy="219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9746234" y="5611160"/>
            <a:ext cx="1368129" cy="2193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5D8EAF"/>
                </a:solidFill>
                <a:latin typeface="Arial"/>
                <a:cs typeface="Arial"/>
              </a:rPr>
              <a:t>NetDevOps!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49880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6" y="6096"/>
                </a:moveTo>
                <a:lnTo>
                  <a:pt x="6096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5207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7" y="6096"/>
                </a:moveTo>
                <a:lnTo>
                  <a:pt x="6097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90432" y="847344"/>
            <a:ext cx="12192" cy="4666996"/>
          </a:xfrm>
          <a:custGeom>
            <a:avLst/>
            <a:gdLst/>
            <a:ahLst/>
            <a:cxnLst/>
            <a:rect l="l" t="t" r="r" b="b"/>
            <a:pathLst>
              <a:path w="12192" h="4666996">
                <a:moveTo>
                  <a:pt x="6096" y="6096"/>
                </a:moveTo>
                <a:lnTo>
                  <a:pt x="6096" y="4660900"/>
                </a:lnTo>
              </a:path>
            </a:pathLst>
          </a:custGeom>
          <a:ln w="12192">
            <a:solidFill>
              <a:srgbClr val="7A7A7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text 1"/>
          <p:cNvSpPr txBox="1"/>
          <p:nvPr/>
        </p:nvSpPr>
        <p:spPr>
          <a:xfrm>
            <a:off x="932992" y="5804172"/>
            <a:ext cx="6990824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Four Ages of Networking…..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8192" cy="6857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008DB0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4250" y="2172709"/>
            <a:ext cx="4663328" cy="318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The Network Engineer of Old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84250" y="2749035"/>
            <a:ext cx="2898712" cy="7681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560" spc="10" dirty="0">
                <a:solidFill>
                  <a:srgbClr val="005073"/>
                </a:solidFill>
                <a:latin typeface="Arial"/>
                <a:cs typeface="Arial"/>
              </a:rPr>
              <a:t>The Four Ages of</a:t>
            </a:r>
            <a:endParaRPr sz="2500" dirty="0">
              <a:latin typeface="Arial"/>
              <a:cs typeface="Arial"/>
            </a:endParaRPr>
          </a:p>
          <a:p>
            <a:pPr marL="155447">
              <a:lnSpc>
                <a:spcPct val="100000"/>
              </a:lnSpc>
            </a:pP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Networking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84250" y="3712584"/>
            <a:ext cx="2897358" cy="318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Enter NetDevOps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84250" y="4288910"/>
            <a:ext cx="4165051" cy="807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005073"/>
                </a:solidFill>
                <a:latin typeface="Arial"/>
                <a:cs typeface="Arial"/>
              </a:rPr>
              <a:t>Today’s Network Engineer</a:t>
            </a:r>
            <a:endParaRPr lang="en-US" sz="2650" spc="10" dirty="0">
              <a:solidFill>
                <a:srgbClr val="005073"/>
              </a:solidFill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endParaRPr sz="2600" dirty="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75436" y="594638"/>
            <a:ext cx="4037709" cy="5002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250" spc="10" dirty="0">
                <a:solidFill>
                  <a:srgbClr val="005073"/>
                </a:solidFill>
                <a:latin typeface="Arial"/>
                <a:cs typeface="Arial"/>
              </a:rPr>
              <a:t>Topics to Cover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16607"/>
            <a:ext cx="4410456" cy="31242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220200" y="3135123"/>
            <a:ext cx="1640459" cy="1829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53535"/>
                </a:solidFill>
                <a:latin typeface="Courier New"/>
                <a:cs typeface="Courier New"/>
              </a:rPr>
              <a:t>rtr$ conf 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184771" y="1715924"/>
            <a:ext cx="4285505" cy="2811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The Network Engineer Evolves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82866" y="2011553"/>
            <a:ext cx="4200144" cy="27432"/>
          </a:xfrm>
          <a:custGeom>
            <a:avLst/>
            <a:gdLst/>
            <a:ahLst/>
            <a:cxnLst/>
            <a:rect l="l" t="t" r="r" b="b"/>
            <a:pathLst>
              <a:path w="4200144" h="27432">
                <a:moveTo>
                  <a:pt x="0" y="0"/>
                </a:moveTo>
                <a:lnTo>
                  <a:pt x="1050036" y="0"/>
                </a:lnTo>
                <a:lnTo>
                  <a:pt x="2100072" y="0"/>
                </a:lnTo>
                <a:lnTo>
                  <a:pt x="3150108" y="0"/>
                </a:lnTo>
                <a:lnTo>
                  <a:pt x="4200144" y="0"/>
                </a:lnTo>
                <a:lnTo>
                  <a:pt x="4200144" y="27432"/>
                </a:lnTo>
                <a:lnTo>
                  <a:pt x="3150108" y="27432"/>
                </a:lnTo>
                <a:lnTo>
                  <a:pt x="2100072" y="27432"/>
                </a:lnTo>
                <a:lnTo>
                  <a:pt x="1050036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90067" y="4131265"/>
            <a:ext cx="5090875" cy="562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005073"/>
                </a:solidFill>
                <a:latin typeface="Arial"/>
                <a:cs typeface="Arial"/>
              </a:rPr>
              <a:t>Enter NetDevOps!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90067" y="4824789"/>
            <a:ext cx="5752271" cy="469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05073"/>
                </a:solidFill>
                <a:latin typeface="Arial"/>
                <a:cs typeface="Arial"/>
              </a:rPr>
              <a:t>(where might this lead…)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91712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917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75436" y="466184"/>
            <a:ext cx="6957995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Network Configuration Pipelines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75436" y="942145"/>
            <a:ext cx="3532637" cy="3286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005073"/>
                </a:solidFill>
                <a:latin typeface="Arial"/>
                <a:cs typeface="Arial"/>
              </a:rPr>
              <a:t>CICD for the Network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1335024"/>
            <a:ext cx="5541264" cy="52852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51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90144" y="4194048"/>
            <a:ext cx="5989320" cy="1386840"/>
          </a:xfrm>
          <a:custGeom>
            <a:avLst/>
            <a:gdLst/>
            <a:ahLst/>
            <a:cxnLst/>
            <a:rect l="l" t="t" r="r" b="b"/>
            <a:pathLst>
              <a:path w="5989320" h="1386840">
                <a:moveTo>
                  <a:pt x="0" y="1386840"/>
                </a:moveTo>
                <a:lnTo>
                  <a:pt x="346710" y="0"/>
                </a:lnTo>
                <a:lnTo>
                  <a:pt x="5642610" y="0"/>
                </a:lnTo>
                <a:lnTo>
                  <a:pt x="5989320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7952" y="4181856"/>
            <a:ext cx="6013704" cy="1411224"/>
          </a:xfrm>
          <a:custGeom>
            <a:avLst/>
            <a:gdLst/>
            <a:ahLst/>
            <a:cxnLst/>
            <a:rect l="l" t="t" r="r" b="b"/>
            <a:pathLst>
              <a:path w="6013704" h="1411224">
                <a:moveTo>
                  <a:pt x="12192" y="1399032"/>
                </a:moveTo>
                <a:lnTo>
                  <a:pt x="358902" y="12192"/>
                </a:lnTo>
                <a:lnTo>
                  <a:pt x="5654802" y="12192"/>
                </a:lnTo>
                <a:lnTo>
                  <a:pt x="6001512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7428" y="3582924"/>
            <a:ext cx="5273040" cy="615696"/>
          </a:xfrm>
          <a:custGeom>
            <a:avLst/>
            <a:gdLst/>
            <a:ahLst/>
            <a:cxnLst/>
            <a:rect l="l" t="t" r="r" b="b"/>
            <a:pathLst>
              <a:path w="5273040" h="615696">
                <a:moveTo>
                  <a:pt x="0" y="615696"/>
                </a:moveTo>
                <a:lnTo>
                  <a:pt x="0" y="0"/>
                </a:lnTo>
                <a:lnTo>
                  <a:pt x="5273040" y="0"/>
                </a:lnTo>
                <a:lnTo>
                  <a:pt x="527304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3712" y="3569208"/>
            <a:ext cx="5300472" cy="643128"/>
          </a:xfrm>
          <a:custGeom>
            <a:avLst/>
            <a:gdLst/>
            <a:ahLst/>
            <a:cxnLst/>
            <a:rect l="l" t="t" r="r" b="b"/>
            <a:pathLst>
              <a:path w="5300472" h="643128">
                <a:moveTo>
                  <a:pt x="13716" y="629412"/>
                </a:moveTo>
                <a:lnTo>
                  <a:pt x="13716" y="13716"/>
                </a:lnTo>
                <a:lnTo>
                  <a:pt x="5286756" y="13716"/>
                </a:lnTo>
                <a:lnTo>
                  <a:pt x="5286756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46429" y="3718331"/>
            <a:ext cx="4483602" cy="3753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Enable programmatic interaction for configuration and telemetry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operations through transport protocols and data models.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91668" y="4972812"/>
            <a:ext cx="5989320" cy="612648"/>
          </a:xfrm>
          <a:custGeom>
            <a:avLst/>
            <a:gdLst/>
            <a:ahLst/>
            <a:cxnLst/>
            <a:rect l="l" t="t" r="r" b="b"/>
            <a:pathLst>
              <a:path w="5989320" h="612648">
                <a:moveTo>
                  <a:pt x="0" y="612648"/>
                </a:moveTo>
                <a:lnTo>
                  <a:pt x="0" y="0"/>
                </a:lnTo>
                <a:lnTo>
                  <a:pt x="5989320" y="0"/>
                </a:lnTo>
                <a:lnTo>
                  <a:pt x="598932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7952" y="4959096"/>
            <a:ext cx="6016752" cy="640080"/>
          </a:xfrm>
          <a:custGeom>
            <a:avLst/>
            <a:gdLst/>
            <a:ahLst/>
            <a:cxnLst/>
            <a:rect l="l" t="t" r="r" b="b"/>
            <a:pathLst>
              <a:path w="6016752" h="640080">
                <a:moveTo>
                  <a:pt x="13716" y="626364"/>
                </a:moveTo>
                <a:lnTo>
                  <a:pt x="13716" y="13716"/>
                </a:lnTo>
                <a:lnTo>
                  <a:pt x="6003036" y="13716"/>
                </a:lnTo>
                <a:lnTo>
                  <a:pt x="600303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1755013" y="5138636"/>
            <a:ext cx="334478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77952" y="3569208"/>
            <a:ext cx="390525" cy="1415161"/>
          </a:xfrm>
          <a:custGeom>
            <a:avLst/>
            <a:gdLst/>
            <a:ahLst/>
            <a:cxnLst/>
            <a:rect l="l" t="t" r="r" b="b"/>
            <a:pathLst>
              <a:path w="390525" h="1415161">
                <a:moveTo>
                  <a:pt x="13716" y="1401445"/>
                </a:moveTo>
                <a:lnTo>
                  <a:pt x="376809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13704" y="3553968"/>
            <a:ext cx="382015" cy="1432686"/>
          </a:xfrm>
          <a:custGeom>
            <a:avLst/>
            <a:gdLst/>
            <a:ahLst/>
            <a:cxnLst/>
            <a:rect l="l" t="t" r="r" b="b"/>
            <a:pathLst>
              <a:path w="382015" h="1432686">
                <a:moveTo>
                  <a:pt x="368300" y="1418971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931164" y="4285488"/>
            <a:ext cx="342351" cy="2377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768094" y="4283989"/>
            <a:ext cx="642493" cy="238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SNMP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803271" y="4283989"/>
            <a:ext cx="976714" cy="238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NETCONF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262374" y="4263517"/>
            <a:ext cx="1055821" cy="2377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RESTCONF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320038" y="4642129"/>
            <a:ext cx="517280" cy="238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12543" y="4642129"/>
            <a:ext cx="543465" cy="238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gRPC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376295" y="4640986"/>
            <a:ext cx="551559" cy="238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JSON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873119" y="4640986"/>
            <a:ext cx="126642" cy="238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946271" y="4640986"/>
            <a:ext cx="429251" cy="238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RPC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013706" y="4640986"/>
            <a:ext cx="591075" cy="238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353535"/>
                </a:solidFill>
                <a:latin typeface="Calibri"/>
                <a:cs typeface="Calibri"/>
              </a:rPr>
              <a:t>YANG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824728" y="4194048"/>
            <a:ext cx="6074664" cy="1386840"/>
          </a:xfrm>
          <a:custGeom>
            <a:avLst/>
            <a:gdLst/>
            <a:ahLst/>
            <a:cxnLst/>
            <a:rect l="l" t="t" r="r" b="b"/>
            <a:pathLst>
              <a:path w="6074664" h="1386840">
                <a:moveTo>
                  <a:pt x="0" y="1386840"/>
                </a:moveTo>
                <a:lnTo>
                  <a:pt x="346710" y="0"/>
                </a:lnTo>
                <a:lnTo>
                  <a:pt x="5727954" y="0"/>
                </a:lnTo>
                <a:lnTo>
                  <a:pt x="6074664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12536" y="4181856"/>
            <a:ext cx="6099048" cy="1411224"/>
          </a:xfrm>
          <a:custGeom>
            <a:avLst/>
            <a:gdLst/>
            <a:ahLst/>
            <a:cxnLst/>
            <a:rect l="l" t="t" r="r" b="b"/>
            <a:pathLst>
              <a:path w="6099048" h="1411224">
                <a:moveTo>
                  <a:pt x="12192" y="1399032"/>
                </a:moveTo>
                <a:lnTo>
                  <a:pt x="358902" y="12192"/>
                </a:lnTo>
                <a:lnTo>
                  <a:pt x="5740146" y="12192"/>
                </a:lnTo>
                <a:lnTo>
                  <a:pt x="6086856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88964" y="3582924"/>
            <a:ext cx="5346192" cy="615696"/>
          </a:xfrm>
          <a:custGeom>
            <a:avLst/>
            <a:gdLst/>
            <a:ahLst/>
            <a:cxnLst/>
            <a:rect l="l" t="t" r="r" b="b"/>
            <a:pathLst>
              <a:path w="5346192" h="615696">
                <a:moveTo>
                  <a:pt x="0" y="615696"/>
                </a:moveTo>
                <a:lnTo>
                  <a:pt x="0" y="0"/>
                </a:lnTo>
                <a:lnTo>
                  <a:pt x="5346192" y="0"/>
                </a:lnTo>
                <a:lnTo>
                  <a:pt x="5346192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75248" y="3569208"/>
            <a:ext cx="5373624" cy="643128"/>
          </a:xfrm>
          <a:custGeom>
            <a:avLst/>
            <a:gdLst/>
            <a:ahLst/>
            <a:cxnLst/>
            <a:rect l="l" t="t" r="r" b="b"/>
            <a:pathLst>
              <a:path w="5373624" h="643128">
                <a:moveTo>
                  <a:pt x="13716" y="629412"/>
                </a:moveTo>
                <a:lnTo>
                  <a:pt x="13716" y="13716"/>
                </a:lnTo>
                <a:lnTo>
                  <a:pt x="5359908" y="13716"/>
                </a:lnTo>
                <a:lnTo>
                  <a:pt x="5359908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6281293" y="3718331"/>
            <a:ext cx="4602267" cy="3753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Network Controllers provide an abstraction layer to simplify device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management.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820156" y="4972812"/>
            <a:ext cx="6071616" cy="612648"/>
          </a:xfrm>
          <a:custGeom>
            <a:avLst/>
            <a:gdLst/>
            <a:ahLst/>
            <a:cxnLst/>
            <a:rect l="l" t="t" r="r" b="b"/>
            <a:pathLst>
              <a:path w="6071616" h="612648">
                <a:moveTo>
                  <a:pt x="0" y="612648"/>
                </a:moveTo>
                <a:lnTo>
                  <a:pt x="0" y="0"/>
                </a:lnTo>
                <a:lnTo>
                  <a:pt x="6071616" y="0"/>
                </a:lnTo>
                <a:lnTo>
                  <a:pt x="6071616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806440" y="4959096"/>
            <a:ext cx="6099048" cy="640080"/>
          </a:xfrm>
          <a:custGeom>
            <a:avLst/>
            <a:gdLst/>
            <a:ahLst/>
            <a:cxnLst/>
            <a:rect l="l" t="t" r="r" b="b"/>
            <a:pathLst>
              <a:path w="6099048" h="640080">
                <a:moveTo>
                  <a:pt x="13716" y="626364"/>
                </a:moveTo>
                <a:lnTo>
                  <a:pt x="13716" y="13716"/>
                </a:lnTo>
                <a:lnTo>
                  <a:pt x="6085332" y="13716"/>
                </a:lnTo>
                <a:lnTo>
                  <a:pt x="6085332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7621269" y="5138636"/>
            <a:ext cx="254887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806440" y="3569208"/>
            <a:ext cx="395478" cy="1415161"/>
          </a:xfrm>
          <a:custGeom>
            <a:avLst/>
            <a:gdLst/>
            <a:ahLst/>
            <a:cxnLst/>
            <a:rect l="l" t="t" r="r" b="b"/>
            <a:pathLst>
              <a:path w="395478" h="1415161">
                <a:moveTo>
                  <a:pt x="13716" y="1401445"/>
                </a:moveTo>
                <a:lnTo>
                  <a:pt x="381762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518392" y="3553968"/>
            <a:ext cx="386843" cy="1432686"/>
          </a:xfrm>
          <a:custGeom>
            <a:avLst/>
            <a:gdLst/>
            <a:ahLst/>
            <a:cxnLst/>
            <a:rect l="l" t="t" r="r" b="b"/>
            <a:pathLst>
              <a:path w="386843" h="1432686">
                <a:moveTo>
                  <a:pt x="373126" y="1418971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361688"/>
            <a:ext cx="475488" cy="350520"/>
          </a:xfrm>
          <a:prstGeom prst="rect">
            <a:avLst/>
          </a:prstGeom>
        </p:spPr>
      </p:pic>
      <p:pic>
        <p:nvPicPr>
          <p:cNvPr id="5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12" y="4264152"/>
            <a:ext cx="542544" cy="542544"/>
          </a:xfrm>
          <a:prstGeom prst="rect">
            <a:avLst/>
          </a:prstGeom>
        </p:spPr>
      </p:pic>
      <p:pic>
        <p:nvPicPr>
          <p:cNvPr id="58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28" y="4312920"/>
            <a:ext cx="448057" cy="448056"/>
          </a:xfrm>
          <a:prstGeom prst="rect">
            <a:avLst/>
          </a:prstGeom>
        </p:spPr>
      </p:pic>
      <p:pic>
        <p:nvPicPr>
          <p:cNvPr id="6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56" y="4319016"/>
            <a:ext cx="445008" cy="435864"/>
          </a:xfrm>
          <a:prstGeom prst="rect">
            <a:avLst/>
          </a:prstGeom>
        </p:spPr>
      </p:pic>
      <p:pic>
        <p:nvPicPr>
          <p:cNvPr id="6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288" y="4312920"/>
            <a:ext cx="445008" cy="445008"/>
          </a:xfrm>
          <a:prstGeom prst="rect">
            <a:avLst/>
          </a:prstGeom>
        </p:spPr>
      </p:pic>
      <p:pic>
        <p:nvPicPr>
          <p:cNvPr id="64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68" y="4434840"/>
            <a:ext cx="551688" cy="2042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87096" y="3456432"/>
            <a:ext cx="7757160" cy="1386840"/>
          </a:xfrm>
          <a:custGeom>
            <a:avLst/>
            <a:gdLst/>
            <a:ahLst/>
            <a:cxnLst/>
            <a:rect l="l" t="t" r="r" b="b"/>
            <a:pathLst>
              <a:path w="7757160" h="1386840">
                <a:moveTo>
                  <a:pt x="0" y="1386840"/>
                </a:moveTo>
                <a:lnTo>
                  <a:pt x="346710" y="0"/>
                </a:lnTo>
                <a:lnTo>
                  <a:pt x="7410450" y="0"/>
                </a:lnTo>
                <a:lnTo>
                  <a:pt x="7757160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74904" y="3444240"/>
            <a:ext cx="7781544" cy="1411223"/>
          </a:xfrm>
          <a:custGeom>
            <a:avLst/>
            <a:gdLst/>
            <a:ahLst/>
            <a:cxnLst/>
            <a:rect l="l" t="t" r="r" b="b"/>
            <a:pathLst>
              <a:path w="7781544" h="1411223">
                <a:moveTo>
                  <a:pt x="12192" y="1399032"/>
                </a:moveTo>
                <a:lnTo>
                  <a:pt x="358902" y="12192"/>
                </a:lnTo>
                <a:lnTo>
                  <a:pt x="7422642" y="12192"/>
                </a:lnTo>
                <a:lnTo>
                  <a:pt x="7769352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9140" y="2845307"/>
            <a:ext cx="7056120" cy="615696"/>
          </a:xfrm>
          <a:custGeom>
            <a:avLst/>
            <a:gdLst/>
            <a:ahLst/>
            <a:cxnLst/>
            <a:rect l="l" t="t" r="r" b="b"/>
            <a:pathLst>
              <a:path w="7056120" h="615696">
                <a:moveTo>
                  <a:pt x="0" y="615696"/>
                </a:moveTo>
                <a:lnTo>
                  <a:pt x="0" y="0"/>
                </a:lnTo>
                <a:lnTo>
                  <a:pt x="7056120" y="0"/>
                </a:lnTo>
                <a:lnTo>
                  <a:pt x="705612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25424" y="2831592"/>
            <a:ext cx="7083552" cy="643127"/>
          </a:xfrm>
          <a:custGeom>
            <a:avLst/>
            <a:gdLst/>
            <a:ahLst/>
            <a:cxnLst/>
            <a:rect l="l" t="t" r="r" b="b"/>
            <a:pathLst>
              <a:path w="7083552" h="643127">
                <a:moveTo>
                  <a:pt x="13716" y="629411"/>
                </a:moveTo>
                <a:lnTo>
                  <a:pt x="13716" y="13715"/>
                </a:lnTo>
                <a:lnTo>
                  <a:pt x="7069836" y="13715"/>
                </a:lnTo>
                <a:lnTo>
                  <a:pt x="7069836" y="629411"/>
                </a:lnTo>
                <a:lnTo>
                  <a:pt x="13716" y="629411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28446" y="2980055"/>
            <a:ext cx="6546741" cy="3751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Network Service and Configuration Management tools enable Network as Code and ensure the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desired state of the network.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379476" y="4235196"/>
            <a:ext cx="7766304" cy="612648"/>
          </a:xfrm>
          <a:custGeom>
            <a:avLst/>
            <a:gdLst/>
            <a:ahLst/>
            <a:cxnLst/>
            <a:rect l="l" t="t" r="r" b="b"/>
            <a:pathLst>
              <a:path w="7766304" h="612648">
                <a:moveTo>
                  <a:pt x="0" y="612648"/>
                </a:moveTo>
                <a:lnTo>
                  <a:pt x="0" y="0"/>
                </a:lnTo>
                <a:lnTo>
                  <a:pt x="7766304" y="0"/>
                </a:lnTo>
                <a:lnTo>
                  <a:pt x="7766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5760" y="4221480"/>
            <a:ext cx="7793736" cy="640080"/>
          </a:xfrm>
          <a:custGeom>
            <a:avLst/>
            <a:gdLst/>
            <a:ahLst/>
            <a:cxnLst/>
            <a:rect l="l" t="t" r="r" b="b"/>
            <a:pathLst>
              <a:path w="7793736" h="640080">
                <a:moveTo>
                  <a:pt x="13716" y="626364"/>
                </a:moveTo>
                <a:lnTo>
                  <a:pt x="13716" y="13716"/>
                </a:lnTo>
                <a:lnTo>
                  <a:pt x="7780020" y="13716"/>
                </a:lnTo>
                <a:lnTo>
                  <a:pt x="7780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1253947" y="4399469"/>
            <a:ext cx="6097442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65760" y="2831592"/>
            <a:ext cx="379806" cy="1414144"/>
          </a:xfrm>
          <a:custGeom>
            <a:avLst/>
            <a:gdLst/>
            <a:ahLst/>
            <a:cxnLst/>
            <a:rect l="l" t="t" r="r" b="b"/>
            <a:pathLst>
              <a:path w="379806" h="1414144">
                <a:moveTo>
                  <a:pt x="13716" y="1400429"/>
                </a:moveTo>
                <a:lnTo>
                  <a:pt x="366090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78496" y="2816352"/>
            <a:ext cx="379857" cy="1414145"/>
          </a:xfrm>
          <a:custGeom>
            <a:avLst/>
            <a:gdLst/>
            <a:ahLst/>
            <a:cxnLst/>
            <a:rect l="l" t="t" r="r" b="b"/>
            <a:pathLst>
              <a:path w="379857" h="1414145">
                <a:moveTo>
                  <a:pt x="366141" y="1400429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7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" y="3468624"/>
            <a:ext cx="713232" cy="713232"/>
          </a:xfrm>
          <a:prstGeom prst="rect">
            <a:avLst/>
          </a:prstGeom>
        </p:spPr>
      </p:pic>
      <p:pic>
        <p:nvPicPr>
          <p:cNvPr id="69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6" y="3526536"/>
            <a:ext cx="588264" cy="597408"/>
          </a:xfrm>
          <a:prstGeom prst="rect">
            <a:avLst/>
          </a:prstGeom>
        </p:spPr>
      </p:pic>
      <p:pic>
        <p:nvPicPr>
          <p:cNvPr id="71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3547871"/>
            <a:ext cx="697992" cy="554736"/>
          </a:xfrm>
          <a:prstGeom prst="rect">
            <a:avLst/>
          </a:prstGeom>
        </p:spPr>
      </p:pic>
      <p:pic>
        <p:nvPicPr>
          <p:cNvPr id="7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92" y="3538728"/>
            <a:ext cx="585215" cy="576071"/>
          </a:xfrm>
          <a:prstGeom prst="rect">
            <a:avLst/>
          </a:prstGeom>
        </p:spPr>
      </p:pic>
      <p:pic>
        <p:nvPicPr>
          <p:cNvPr id="75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96" y="3538728"/>
            <a:ext cx="627888" cy="576071"/>
          </a:xfrm>
          <a:prstGeom prst="rect">
            <a:avLst/>
          </a:prstGeom>
        </p:spPr>
      </p:pic>
      <p:pic>
        <p:nvPicPr>
          <p:cNvPr id="77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2" y="3532632"/>
            <a:ext cx="585216" cy="588264"/>
          </a:xfrm>
          <a:prstGeom prst="rect">
            <a:avLst/>
          </a:prstGeom>
        </p:spPr>
      </p:pic>
      <p:pic>
        <p:nvPicPr>
          <p:cNvPr id="79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76" y="3575304"/>
            <a:ext cx="499872" cy="4998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2879725" y="3005925"/>
            <a:ext cx="287168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520440" y="2271965"/>
            <a:ext cx="1584106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Build Server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387096" y="1984248"/>
            <a:ext cx="11503152" cy="1386840"/>
          </a:xfrm>
          <a:custGeom>
            <a:avLst/>
            <a:gdLst/>
            <a:ahLst/>
            <a:cxnLst/>
            <a:rect l="l" t="t" r="r" b="b"/>
            <a:pathLst>
              <a:path w="11503152" h="1386840">
                <a:moveTo>
                  <a:pt x="0" y="1386840"/>
                </a:moveTo>
                <a:lnTo>
                  <a:pt x="346710" y="0"/>
                </a:lnTo>
                <a:lnTo>
                  <a:pt x="11156442" y="0"/>
                </a:lnTo>
                <a:lnTo>
                  <a:pt x="11503152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74904" y="1972056"/>
            <a:ext cx="11527536" cy="1411224"/>
          </a:xfrm>
          <a:custGeom>
            <a:avLst/>
            <a:gdLst/>
            <a:ahLst/>
            <a:cxnLst/>
            <a:rect l="l" t="t" r="r" b="b"/>
            <a:pathLst>
              <a:path w="11527536" h="1411224">
                <a:moveTo>
                  <a:pt x="12192" y="1399032"/>
                </a:moveTo>
                <a:lnTo>
                  <a:pt x="358902" y="12192"/>
                </a:lnTo>
                <a:lnTo>
                  <a:pt x="11168634" y="12192"/>
                </a:lnTo>
                <a:lnTo>
                  <a:pt x="11515344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28446" y="1448689"/>
            <a:ext cx="10259679" cy="374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Source Control systems enable easy management of documents, code, and other pieces of information with tooling to support collaboration, revision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management, and easy distribution.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388620" y="2759963"/>
            <a:ext cx="11503152" cy="615696"/>
          </a:xfrm>
          <a:custGeom>
            <a:avLst/>
            <a:gdLst/>
            <a:ahLst/>
            <a:cxnLst/>
            <a:rect l="l" t="t" r="r" b="b"/>
            <a:pathLst>
              <a:path w="11503152" h="615696">
                <a:moveTo>
                  <a:pt x="0" y="615696"/>
                </a:moveTo>
                <a:lnTo>
                  <a:pt x="0" y="0"/>
                </a:lnTo>
                <a:lnTo>
                  <a:pt x="11503152" y="0"/>
                </a:lnTo>
                <a:lnTo>
                  <a:pt x="11503152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74904" y="2746248"/>
            <a:ext cx="11530584" cy="643127"/>
          </a:xfrm>
          <a:custGeom>
            <a:avLst/>
            <a:gdLst/>
            <a:ahLst/>
            <a:cxnLst/>
            <a:rect l="l" t="t" r="r" b="b"/>
            <a:pathLst>
              <a:path w="11530584" h="643127">
                <a:moveTo>
                  <a:pt x="13716" y="629411"/>
                </a:moveTo>
                <a:lnTo>
                  <a:pt x="13716" y="13715"/>
                </a:lnTo>
                <a:lnTo>
                  <a:pt x="11516868" y="13715"/>
                </a:lnTo>
                <a:lnTo>
                  <a:pt x="11516868" y="629411"/>
                </a:lnTo>
                <a:lnTo>
                  <a:pt x="13716" y="629411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5203825" y="2926015"/>
            <a:ext cx="1948835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381000" y="1359408"/>
            <a:ext cx="371475" cy="1396618"/>
          </a:xfrm>
          <a:custGeom>
            <a:avLst/>
            <a:gdLst/>
            <a:ahLst/>
            <a:cxnLst/>
            <a:rect l="l" t="t" r="r" b="b"/>
            <a:pathLst>
              <a:path w="371475" h="1396618">
                <a:moveTo>
                  <a:pt x="13716" y="1382903"/>
                </a:moveTo>
                <a:lnTo>
                  <a:pt x="357759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536680" y="1341120"/>
            <a:ext cx="369062" cy="1432686"/>
          </a:xfrm>
          <a:custGeom>
            <a:avLst/>
            <a:gdLst/>
            <a:ahLst/>
            <a:cxnLst/>
            <a:rect l="l" t="t" r="r" b="b"/>
            <a:pathLst>
              <a:path w="369062" h="1432686">
                <a:moveTo>
                  <a:pt x="355346" y="1418970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3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92" y="2066544"/>
            <a:ext cx="594359" cy="594360"/>
          </a:xfrm>
          <a:prstGeom prst="rect">
            <a:avLst/>
          </a:prstGeom>
        </p:spPr>
      </p:pic>
      <p:pic>
        <p:nvPicPr>
          <p:cNvPr id="85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52" y="2087880"/>
            <a:ext cx="597408" cy="551688"/>
          </a:xfrm>
          <a:prstGeom prst="rect">
            <a:avLst/>
          </a:prstGeom>
        </p:spPr>
      </p:pic>
      <p:pic>
        <p:nvPicPr>
          <p:cNvPr id="87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0" y="2127504"/>
            <a:ext cx="646176" cy="472440"/>
          </a:xfrm>
          <a:prstGeom prst="rect">
            <a:avLst/>
          </a:prstGeom>
        </p:spPr>
      </p:pic>
      <p:pic>
        <p:nvPicPr>
          <p:cNvPr id="89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8" y="2075688"/>
            <a:ext cx="694944" cy="576072"/>
          </a:xfrm>
          <a:prstGeom prst="rect">
            <a:avLst/>
          </a:prstGeom>
        </p:spPr>
      </p:pic>
      <p:pic>
        <p:nvPicPr>
          <p:cNvPr id="91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4" y="2063496"/>
            <a:ext cx="600455" cy="600456"/>
          </a:xfrm>
          <a:prstGeom prst="rect">
            <a:avLst/>
          </a:prstGeom>
        </p:spPr>
      </p:pic>
      <p:sp>
        <p:nvSpPr>
          <p:cNvPr id="198" name="object 198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3520440" y="2271965"/>
            <a:ext cx="1584106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Build Server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387096" y="2715768"/>
            <a:ext cx="7757160" cy="1386840"/>
          </a:xfrm>
          <a:custGeom>
            <a:avLst/>
            <a:gdLst/>
            <a:ahLst/>
            <a:cxnLst/>
            <a:rect l="l" t="t" r="r" b="b"/>
            <a:pathLst>
              <a:path w="7757160" h="1386840">
                <a:moveTo>
                  <a:pt x="0" y="1386840"/>
                </a:moveTo>
                <a:lnTo>
                  <a:pt x="346710" y="0"/>
                </a:lnTo>
                <a:lnTo>
                  <a:pt x="7410450" y="0"/>
                </a:lnTo>
                <a:lnTo>
                  <a:pt x="7757160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74904" y="2703576"/>
            <a:ext cx="7781544" cy="1411224"/>
          </a:xfrm>
          <a:custGeom>
            <a:avLst/>
            <a:gdLst/>
            <a:ahLst/>
            <a:cxnLst/>
            <a:rect l="l" t="t" r="r" b="b"/>
            <a:pathLst>
              <a:path w="7781544" h="1411224">
                <a:moveTo>
                  <a:pt x="12192" y="1399032"/>
                </a:moveTo>
                <a:lnTo>
                  <a:pt x="358902" y="12192"/>
                </a:lnTo>
                <a:lnTo>
                  <a:pt x="7422642" y="12192"/>
                </a:lnTo>
                <a:lnTo>
                  <a:pt x="7769352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39140" y="2107692"/>
            <a:ext cx="7056120" cy="612647"/>
          </a:xfrm>
          <a:custGeom>
            <a:avLst/>
            <a:gdLst/>
            <a:ahLst/>
            <a:cxnLst/>
            <a:rect l="l" t="t" r="r" b="b"/>
            <a:pathLst>
              <a:path w="7056120" h="612647">
                <a:moveTo>
                  <a:pt x="0" y="612648"/>
                </a:moveTo>
                <a:lnTo>
                  <a:pt x="0" y="0"/>
                </a:lnTo>
                <a:lnTo>
                  <a:pt x="7056120" y="0"/>
                </a:lnTo>
                <a:lnTo>
                  <a:pt x="705612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25424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6" y="13716"/>
                </a:lnTo>
                <a:lnTo>
                  <a:pt x="706983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28446" y="2240534"/>
            <a:ext cx="6878386" cy="374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CI Servers monitor source control and automate the process of deploying, testing, and other actions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as updates are made.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379476" y="3494532"/>
            <a:ext cx="7766304" cy="612648"/>
          </a:xfrm>
          <a:custGeom>
            <a:avLst/>
            <a:gdLst/>
            <a:ahLst/>
            <a:cxnLst/>
            <a:rect l="l" t="t" r="r" b="b"/>
            <a:pathLst>
              <a:path w="7766304" h="612648">
                <a:moveTo>
                  <a:pt x="0" y="612648"/>
                </a:moveTo>
                <a:lnTo>
                  <a:pt x="0" y="0"/>
                </a:lnTo>
                <a:lnTo>
                  <a:pt x="7766304" y="0"/>
                </a:lnTo>
                <a:lnTo>
                  <a:pt x="7766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65760" y="3480816"/>
            <a:ext cx="7793736" cy="640079"/>
          </a:xfrm>
          <a:custGeom>
            <a:avLst/>
            <a:gdLst/>
            <a:ahLst/>
            <a:cxnLst/>
            <a:rect l="l" t="t" r="r" b="b"/>
            <a:pathLst>
              <a:path w="7793736" h="640079">
                <a:moveTo>
                  <a:pt x="13716" y="626364"/>
                </a:moveTo>
                <a:lnTo>
                  <a:pt x="13716" y="13716"/>
                </a:lnTo>
                <a:lnTo>
                  <a:pt x="7780020" y="13716"/>
                </a:lnTo>
                <a:lnTo>
                  <a:pt x="7780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2866898" y="3660075"/>
            <a:ext cx="2871924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365760" y="2093976"/>
            <a:ext cx="379806" cy="1414144"/>
          </a:xfrm>
          <a:custGeom>
            <a:avLst/>
            <a:gdLst/>
            <a:ahLst/>
            <a:cxnLst/>
            <a:rect l="l" t="t" r="r" b="b"/>
            <a:pathLst>
              <a:path w="379806" h="1414144">
                <a:moveTo>
                  <a:pt x="13716" y="1400429"/>
                </a:moveTo>
                <a:lnTo>
                  <a:pt x="366090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778496" y="2075688"/>
            <a:ext cx="379857" cy="1414144"/>
          </a:xfrm>
          <a:custGeom>
            <a:avLst/>
            <a:gdLst/>
            <a:ahLst/>
            <a:cxnLst/>
            <a:rect l="l" t="t" r="r" b="b"/>
            <a:pathLst>
              <a:path w="379857" h="1414144">
                <a:moveTo>
                  <a:pt x="366141" y="1400429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4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2767584"/>
            <a:ext cx="493776" cy="679703"/>
          </a:xfrm>
          <a:prstGeom prst="rect">
            <a:avLst/>
          </a:prstGeom>
        </p:spPr>
      </p:pic>
      <p:pic>
        <p:nvPicPr>
          <p:cNvPr id="96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6" y="2801112"/>
            <a:ext cx="664464" cy="615696"/>
          </a:xfrm>
          <a:prstGeom prst="rect">
            <a:avLst/>
          </a:prstGeom>
        </p:spPr>
      </p:pic>
      <p:pic>
        <p:nvPicPr>
          <p:cNvPr id="98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08" y="2795015"/>
            <a:ext cx="627888" cy="627888"/>
          </a:xfrm>
          <a:prstGeom prst="rect">
            <a:avLst/>
          </a:prstGeom>
        </p:spPr>
      </p:pic>
      <p:pic>
        <p:nvPicPr>
          <p:cNvPr id="10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04" y="2767583"/>
            <a:ext cx="685800" cy="682752"/>
          </a:xfrm>
          <a:prstGeom prst="rect">
            <a:avLst/>
          </a:prstGeom>
        </p:spPr>
      </p:pic>
      <p:pic>
        <p:nvPicPr>
          <p:cNvPr id="10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2810256"/>
            <a:ext cx="588264" cy="5974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7620000" y="2715768"/>
            <a:ext cx="4431792" cy="1386840"/>
          </a:xfrm>
          <a:custGeom>
            <a:avLst/>
            <a:gdLst/>
            <a:ahLst/>
            <a:cxnLst/>
            <a:rect l="l" t="t" r="r" b="b"/>
            <a:pathLst>
              <a:path w="4431792" h="1386840">
                <a:moveTo>
                  <a:pt x="0" y="1386840"/>
                </a:moveTo>
                <a:lnTo>
                  <a:pt x="346710" y="0"/>
                </a:lnTo>
                <a:lnTo>
                  <a:pt x="4085082" y="0"/>
                </a:lnTo>
                <a:lnTo>
                  <a:pt x="4431792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607807" y="2703576"/>
            <a:ext cx="4456177" cy="1411224"/>
          </a:xfrm>
          <a:custGeom>
            <a:avLst/>
            <a:gdLst/>
            <a:ahLst/>
            <a:cxnLst/>
            <a:rect l="l" t="t" r="r" b="b"/>
            <a:pathLst>
              <a:path w="4456177" h="1411224">
                <a:moveTo>
                  <a:pt x="12193" y="1399032"/>
                </a:moveTo>
                <a:lnTo>
                  <a:pt x="358903" y="12192"/>
                </a:lnTo>
                <a:lnTo>
                  <a:pt x="4097275" y="12192"/>
                </a:lnTo>
                <a:lnTo>
                  <a:pt x="4443985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984236" y="2107692"/>
            <a:ext cx="3727703" cy="612647"/>
          </a:xfrm>
          <a:custGeom>
            <a:avLst/>
            <a:gdLst/>
            <a:ahLst/>
            <a:cxnLst/>
            <a:rect l="l" t="t" r="r" b="b"/>
            <a:pathLst>
              <a:path w="3727703" h="612647">
                <a:moveTo>
                  <a:pt x="0" y="612648"/>
                </a:moveTo>
                <a:lnTo>
                  <a:pt x="0" y="0"/>
                </a:lnTo>
                <a:lnTo>
                  <a:pt x="3727703" y="0"/>
                </a:lnTo>
                <a:lnTo>
                  <a:pt x="3727703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970519" y="2093976"/>
            <a:ext cx="3755136" cy="640079"/>
          </a:xfrm>
          <a:custGeom>
            <a:avLst/>
            <a:gdLst/>
            <a:ahLst/>
            <a:cxnLst/>
            <a:rect l="l" t="t" r="r" b="b"/>
            <a:pathLst>
              <a:path w="3755136" h="640079">
                <a:moveTo>
                  <a:pt x="13717" y="626364"/>
                </a:moveTo>
                <a:lnTo>
                  <a:pt x="13717" y="13716"/>
                </a:lnTo>
                <a:lnTo>
                  <a:pt x="3741420" y="13716"/>
                </a:lnTo>
                <a:lnTo>
                  <a:pt x="3741420" y="626364"/>
                </a:lnTo>
                <a:lnTo>
                  <a:pt x="13717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075676" y="2200021"/>
            <a:ext cx="1686398" cy="170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Store and serve objects.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075676" y="2394331"/>
            <a:ext cx="2107898" cy="118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89" spc="10" dirty="0">
                <a:solidFill>
                  <a:srgbClr val="919191"/>
                </a:solidFill>
                <a:latin typeface="Calibri"/>
                <a:cs typeface="Calibri"/>
              </a:rPr>
              <a:t>Eg Objects: Templates, Containers, Binaries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075676" y="2537587"/>
            <a:ext cx="1497633" cy="118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89" spc="10" dirty="0">
                <a:solidFill>
                  <a:srgbClr val="919191"/>
                </a:solidFill>
                <a:latin typeface="Calibri"/>
                <a:cs typeface="Calibri"/>
              </a:rPr>
              <a:t>Eg Protocols: http, scp, ftp, etc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7621524" y="3494532"/>
            <a:ext cx="4431791" cy="612648"/>
          </a:xfrm>
          <a:custGeom>
            <a:avLst/>
            <a:gdLst/>
            <a:ahLst/>
            <a:cxnLst/>
            <a:rect l="l" t="t" r="r" b="b"/>
            <a:pathLst>
              <a:path w="4431791" h="612648">
                <a:moveTo>
                  <a:pt x="0" y="612648"/>
                </a:moveTo>
                <a:lnTo>
                  <a:pt x="0" y="0"/>
                </a:lnTo>
                <a:lnTo>
                  <a:pt x="4431791" y="0"/>
                </a:lnTo>
                <a:lnTo>
                  <a:pt x="4431791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607807" y="3480816"/>
            <a:ext cx="4459224" cy="640079"/>
          </a:xfrm>
          <a:custGeom>
            <a:avLst/>
            <a:gdLst/>
            <a:ahLst/>
            <a:cxnLst/>
            <a:rect l="l" t="t" r="r" b="b"/>
            <a:pathLst>
              <a:path w="4459224" h="640079">
                <a:moveTo>
                  <a:pt x="13717" y="626364"/>
                </a:moveTo>
                <a:lnTo>
                  <a:pt x="13717" y="13716"/>
                </a:lnTo>
                <a:lnTo>
                  <a:pt x="4445508" y="13716"/>
                </a:lnTo>
                <a:lnTo>
                  <a:pt x="4445508" y="626364"/>
                </a:lnTo>
                <a:lnTo>
                  <a:pt x="13717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8693150" y="3660075"/>
            <a:ext cx="2365978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7623048" y="2093976"/>
            <a:ext cx="372999" cy="1414144"/>
          </a:xfrm>
          <a:custGeom>
            <a:avLst/>
            <a:gdLst/>
            <a:ahLst/>
            <a:cxnLst/>
            <a:rect l="l" t="t" r="r" b="b"/>
            <a:pathLst>
              <a:path w="372999" h="1414144">
                <a:moveTo>
                  <a:pt x="13716" y="1400429"/>
                </a:moveTo>
                <a:lnTo>
                  <a:pt x="359283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1698224" y="2075688"/>
            <a:ext cx="357378" cy="1414144"/>
          </a:xfrm>
          <a:custGeom>
            <a:avLst/>
            <a:gdLst/>
            <a:ahLst/>
            <a:cxnLst/>
            <a:rect l="l" t="t" r="r" b="b"/>
            <a:pathLst>
              <a:path w="357378" h="1414144">
                <a:moveTo>
                  <a:pt x="343662" y="1400429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5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16" y="2791968"/>
            <a:ext cx="624840" cy="606552"/>
          </a:xfrm>
          <a:prstGeom prst="rect">
            <a:avLst/>
          </a:prstGeom>
        </p:spPr>
      </p:pic>
      <p:pic>
        <p:nvPicPr>
          <p:cNvPr id="107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872" y="2804159"/>
            <a:ext cx="740664" cy="615696"/>
          </a:xfrm>
          <a:prstGeom prst="rect">
            <a:avLst/>
          </a:prstGeom>
        </p:spPr>
      </p:pic>
      <p:pic>
        <p:nvPicPr>
          <p:cNvPr id="109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48" y="2868168"/>
            <a:ext cx="1411224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9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82898" y="70327"/>
            <a:ext cx="8397239" cy="6322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400" b="1" i="1" spc="10" dirty="0">
                <a:solidFill>
                  <a:srgbClr val="6F3C22"/>
                </a:solidFill>
                <a:latin typeface="Arial"/>
                <a:cs typeface="Arial"/>
              </a:rPr>
              <a:t>Ye ole Network Engineer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85486" y="4987303"/>
            <a:ext cx="531875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DEVNET-1725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94725" y="4980572"/>
            <a:ext cx="68580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7620000" y="3465576"/>
            <a:ext cx="4431792" cy="1386840"/>
          </a:xfrm>
          <a:custGeom>
            <a:avLst/>
            <a:gdLst/>
            <a:ahLst/>
            <a:cxnLst/>
            <a:rect l="l" t="t" r="r" b="b"/>
            <a:pathLst>
              <a:path w="4431792" h="1386840">
                <a:moveTo>
                  <a:pt x="0" y="1386840"/>
                </a:moveTo>
                <a:lnTo>
                  <a:pt x="346710" y="0"/>
                </a:lnTo>
                <a:lnTo>
                  <a:pt x="4085082" y="0"/>
                </a:lnTo>
                <a:lnTo>
                  <a:pt x="4431792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607807" y="3453384"/>
            <a:ext cx="4456177" cy="1411223"/>
          </a:xfrm>
          <a:custGeom>
            <a:avLst/>
            <a:gdLst/>
            <a:ahLst/>
            <a:cxnLst/>
            <a:rect l="l" t="t" r="r" b="b"/>
            <a:pathLst>
              <a:path w="4456177" h="1411223">
                <a:moveTo>
                  <a:pt x="12193" y="1399032"/>
                </a:moveTo>
                <a:lnTo>
                  <a:pt x="358903" y="12192"/>
                </a:lnTo>
                <a:lnTo>
                  <a:pt x="4097275" y="12192"/>
                </a:lnTo>
                <a:lnTo>
                  <a:pt x="4443985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984236" y="2854451"/>
            <a:ext cx="3727703" cy="615696"/>
          </a:xfrm>
          <a:custGeom>
            <a:avLst/>
            <a:gdLst/>
            <a:ahLst/>
            <a:cxnLst/>
            <a:rect l="l" t="t" r="r" b="b"/>
            <a:pathLst>
              <a:path w="3727703" h="615696">
                <a:moveTo>
                  <a:pt x="0" y="615697"/>
                </a:moveTo>
                <a:lnTo>
                  <a:pt x="0" y="0"/>
                </a:lnTo>
                <a:lnTo>
                  <a:pt x="3727703" y="0"/>
                </a:lnTo>
                <a:lnTo>
                  <a:pt x="3727703" y="615697"/>
                </a:lnTo>
                <a:lnTo>
                  <a:pt x="0" y="61569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970519" y="2840736"/>
            <a:ext cx="3755136" cy="643127"/>
          </a:xfrm>
          <a:custGeom>
            <a:avLst/>
            <a:gdLst/>
            <a:ahLst/>
            <a:cxnLst/>
            <a:rect l="l" t="t" r="r" b="b"/>
            <a:pathLst>
              <a:path w="3755136" h="643127">
                <a:moveTo>
                  <a:pt x="13717" y="629412"/>
                </a:moveTo>
                <a:lnTo>
                  <a:pt x="13717" y="13715"/>
                </a:lnTo>
                <a:lnTo>
                  <a:pt x="3741420" y="13715"/>
                </a:lnTo>
                <a:lnTo>
                  <a:pt x="3741420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075676" y="2989834"/>
            <a:ext cx="3376554" cy="3749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Assure network health through the evaluation of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configuration and operational state.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7621524" y="4244340"/>
            <a:ext cx="4431791" cy="612648"/>
          </a:xfrm>
          <a:custGeom>
            <a:avLst/>
            <a:gdLst/>
            <a:ahLst/>
            <a:cxnLst/>
            <a:rect l="l" t="t" r="r" b="b"/>
            <a:pathLst>
              <a:path w="4431791" h="612648">
                <a:moveTo>
                  <a:pt x="0" y="612648"/>
                </a:moveTo>
                <a:lnTo>
                  <a:pt x="0" y="0"/>
                </a:lnTo>
                <a:lnTo>
                  <a:pt x="4431791" y="0"/>
                </a:lnTo>
                <a:lnTo>
                  <a:pt x="4431791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607807" y="4230624"/>
            <a:ext cx="4459224" cy="640080"/>
          </a:xfrm>
          <a:custGeom>
            <a:avLst/>
            <a:gdLst/>
            <a:ahLst/>
            <a:cxnLst/>
            <a:rect l="l" t="t" r="r" b="b"/>
            <a:pathLst>
              <a:path w="4459224" h="640080">
                <a:moveTo>
                  <a:pt x="13717" y="626364"/>
                </a:moveTo>
                <a:lnTo>
                  <a:pt x="13717" y="13716"/>
                </a:lnTo>
                <a:lnTo>
                  <a:pt x="4445508" y="13716"/>
                </a:lnTo>
                <a:lnTo>
                  <a:pt x="4445508" y="626364"/>
                </a:lnTo>
                <a:lnTo>
                  <a:pt x="13717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8592566" y="4409248"/>
            <a:ext cx="2570746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7623048" y="2840736"/>
            <a:ext cx="372999" cy="1414144"/>
          </a:xfrm>
          <a:custGeom>
            <a:avLst/>
            <a:gdLst/>
            <a:ahLst/>
            <a:cxnLst/>
            <a:rect l="l" t="t" r="r" b="b"/>
            <a:pathLst>
              <a:path w="372999" h="1414144">
                <a:moveTo>
                  <a:pt x="13716" y="1400429"/>
                </a:moveTo>
                <a:lnTo>
                  <a:pt x="359283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1698224" y="2825496"/>
            <a:ext cx="357378" cy="1414144"/>
          </a:xfrm>
          <a:custGeom>
            <a:avLst/>
            <a:gdLst/>
            <a:ahLst/>
            <a:cxnLst/>
            <a:rect l="l" t="t" r="r" b="b"/>
            <a:pathLst>
              <a:path w="357378" h="1414144">
                <a:moveTo>
                  <a:pt x="343662" y="1400429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2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3605784"/>
            <a:ext cx="1283208" cy="502919"/>
          </a:xfrm>
          <a:prstGeom prst="rect">
            <a:avLst/>
          </a:prstGeom>
        </p:spPr>
      </p:pic>
      <p:pic>
        <p:nvPicPr>
          <p:cNvPr id="114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36" y="3596640"/>
            <a:ext cx="457200" cy="457199"/>
          </a:xfrm>
          <a:prstGeom prst="rect">
            <a:avLst/>
          </a:prstGeom>
        </p:spPr>
      </p:pic>
      <p:pic>
        <p:nvPicPr>
          <p:cNvPr id="116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36" y="3633813"/>
            <a:ext cx="579120" cy="444411"/>
          </a:xfrm>
          <a:prstGeom prst="rect">
            <a:avLst/>
          </a:prstGeom>
        </p:spPr>
      </p:pic>
      <p:pic>
        <p:nvPicPr>
          <p:cNvPr id="118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256" y="3575304"/>
            <a:ext cx="441960" cy="44195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387096" y="4934712"/>
            <a:ext cx="11503152" cy="1386840"/>
          </a:xfrm>
          <a:custGeom>
            <a:avLst/>
            <a:gdLst/>
            <a:ahLst/>
            <a:cxnLst/>
            <a:rect l="l" t="t" r="r" b="b"/>
            <a:pathLst>
              <a:path w="11503152" h="1386840">
                <a:moveTo>
                  <a:pt x="0" y="1386840"/>
                </a:moveTo>
                <a:lnTo>
                  <a:pt x="346710" y="0"/>
                </a:lnTo>
                <a:lnTo>
                  <a:pt x="11156442" y="0"/>
                </a:lnTo>
                <a:lnTo>
                  <a:pt x="11503152" y="138684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74904" y="4922520"/>
            <a:ext cx="11527536" cy="1411224"/>
          </a:xfrm>
          <a:custGeom>
            <a:avLst/>
            <a:gdLst/>
            <a:ahLst/>
            <a:cxnLst/>
            <a:rect l="l" t="t" r="r" b="b"/>
            <a:pathLst>
              <a:path w="11527536" h="1411224">
                <a:moveTo>
                  <a:pt x="12192" y="1399032"/>
                </a:moveTo>
                <a:lnTo>
                  <a:pt x="358902" y="12192"/>
                </a:lnTo>
                <a:lnTo>
                  <a:pt x="11168634" y="12192"/>
                </a:lnTo>
                <a:lnTo>
                  <a:pt x="11515344" y="139903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39140" y="4323588"/>
            <a:ext cx="10814304" cy="615696"/>
          </a:xfrm>
          <a:custGeom>
            <a:avLst/>
            <a:gdLst/>
            <a:ahLst/>
            <a:cxnLst/>
            <a:rect l="l" t="t" r="r" b="b"/>
            <a:pathLst>
              <a:path w="10814304" h="615696">
                <a:moveTo>
                  <a:pt x="0" y="615696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25424" y="4309872"/>
            <a:ext cx="10841737" cy="643128"/>
          </a:xfrm>
          <a:custGeom>
            <a:avLst/>
            <a:gdLst/>
            <a:ahLst/>
            <a:cxnLst/>
            <a:rect l="l" t="t" r="r" b="b"/>
            <a:pathLst>
              <a:path w="10841737" h="643128">
                <a:moveTo>
                  <a:pt x="13716" y="629412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28446" y="4459478"/>
            <a:ext cx="10295989" cy="3749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Network Virtualization and Simulation Platforms support creating and managing network topologies for use across development, test, and production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environments.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388620" y="5713476"/>
            <a:ext cx="11503152" cy="612648"/>
          </a:xfrm>
          <a:custGeom>
            <a:avLst/>
            <a:gdLst/>
            <a:ahLst/>
            <a:cxnLst/>
            <a:rect l="l" t="t" r="r" b="b"/>
            <a:pathLst>
              <a:path w="11503152" h="612648">
                <a:moveTo>
                  <a:pt x="0" y="612648"/>
                </a:moveTo>
                <a:lnTo>
                  <a:pt x="0" y="0"/>
                </a:lnTo>
                <a:lnTo>
                  <a:pt x="11503152" y="0"/>
                </a:lnTo>
                <a:lnTo>
                  <a:pt x="1150315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74904" y="5699760"/>
            <a:ext cx="11530584" cy="640080"/>
          </a:xfrm>
          <a:custGeom>
            <a:avLst/>
            <a:gdLst/>
            <a:ahLst/>
            <a:cxnLst/>
            <a:rect l="l" t="t" r="r" b="b"/>
            <a:pathLst>
              <a:path w="11530584" h="640080">
                <a:moveTo>
                  <a:pt x="13716" y="626364"/>
                </a:moveTo>
                <a:lnTo>
                  <a:pt x="13716" y="13716"/>
                </a:lnTo>
                <a:lnTo>
                  <a:pt x="11516868" y="13716"/>
                </a:lnTo>
                <a:lnTo>
                  <a:pt x="1151686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3405251" y="5878968"/>
            <a:ext cx="5547228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381000" y="4309872"/>
            <a:ext cx="371475" cy="1396606"/>
          </a:xfrm>
          <a:custGeom>
            <a:avLst/>
            <a:gdLst/>
            <a:ahLst/>
            <a:cxnLst/>
            <a:rect l="l" t="t" r="r" b="b"/>
            <a:pathLst>
              <a:path w="371475" h="1396606">
                <a:moveTo>
                  <a:pt x="13716" y="1382890"/>
                </a:moveTo>
                <a:lnTo>
                  <a:pt x="357759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1536680" y="4294632"/>
            <a:ext cx="369062" cy="1432725"/>
          </a:xfrm>
          <a:custGeom>
            <a:avLst/>
            <a:gdLst/>
            <a:ahLst/>
            <a:cxnLst/>
            <a:rect l="l" t="t" r="r" b="b"/>
            <a:pathLst>
              <a:path w="369062" h="1432725">
                <a:moveTo>
                  <a:pt x="355346" y="1419009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1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934712"/>
            <a:ext cx="758952" cy="758952"/>
          </a:xfrm>
          <a:prstGeom prst="rect">
            <a:avLst/>
          </a:prstGeom>
        </p:spPr>
      </p:pic>
      <p:pic>
        <p:nvPicPr>
          <p:cNvPr id="123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035296"/>
            <a:ext cx="554736" cy="554736"/>
          </a:xfrm>
          <a:prstGeom prst="rect">
            <a:avLst/>
          </a:prstGeom>
        </p:spPr>
      </p:pic>
      <p:pic>
        <p:nvPicPr>
          <p:cNvPr id="125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5117592"/>
            <a:ext cx="1005840" cy="390144"/>
          </a:xfrm>
          <a:prstGeom prst="rect">
            <a:avLst/>
          </a:prstGeom>
        </p:spPr>
      </p:pic>
      <p:pic>
        <p:nvPicPr>
          <p:cNvPr id="12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8" y="5013960"/>
            <a:ext cx="643128" cy="600456"/>
          </a:xfrm>
          <a:prstGeom prst="rect">
            <a:avLst/>
          </a:prstGeom>
        </p:spPr>
      </p:pic>
      <p:pic>
        <p:nvPicPr>
          <p:cNvPr id="129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76" y="4962144"/>
            <a:ext cx="704088" cy="704088"/>
          </a:xfrm>
          <a:prstGeom prst="rect">
            <a:avLst/>
          </a:prstGeom>
        </p:spPr>
      </p:pic>
      <p:sp>
        <p:nvSpPr>
          <p:cNvPr id="322" name="object 322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9" name="object 339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5" name="object 345"/>
          <p:cNvSpPr/>
          <p:nvPr/>
        </p:nvSpPr>
        <p:spPr>
          <a:xfrm>
            <a:off x="518160" y="5650992"/>
            <a:ext cx="3992880" cy="944880"/>
          </a:xfrm>
          <a:custGeom>
            <a:avLst/>
            <a:gdLst/>
            <a:ahLst/>
            <a:cxnLst/>
            <a:rect l="l" t="t" r="r" b="b"/>
            <a:pathLst>
              <a:path w="3992880" h="944880">
                <a:moveTo>
                  <a:pt x="0" y="944880"/>
                </a:moveTo>
                <a:lnTo>
                  <a:pt x="236220" y="0"/>
                </a:lnTo>
                <a:lnTo>
                  <a:pt x="3756660" y="0"/>
                </a:lnTo>
                <a:lnTo>
                  <a:pt x="3992880" y="9448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05968" y="5638800"/>
            <a:ext cx="4017264" cy="969264"/>
          </a:xfrm>
          <a:custGeom>
            <a:avLst/>
            <a:gdLst/>
            <a:ahLst/>
            <a:cxnLst/>
            <a:rect l="l" t="t" r="r" b="b"/>
            <a:pathLst>
              <a:path w="4017264" h="969264">
                <a:moveTo>
                  <a:pt x="12192" y="957072"/>
                </a:moveTo>
                <a:lnTo>
                  <a:pt x="248412" y="12192"/>
                </a:lnTo>
                <a:lnTo>
                  <a:pt x="3768852" y="12192"/>
                </a:lnTo>
                <a:lnTo>
                  <a:pt x="4005072" y="95707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51332" y="5042916"/>
            <a:ext cx="3532632" cy="612648"/>
          </a:xfrm>
          <a:custGeom>
            <a:avLst/>
            <a:gdLst/>
            <a:ahLst/>
            <a:cxnLst/>
            <a:rect l="l" t="t" r="r" b="b"/>
            <a:pathLst>
              <a:path w="3532632" h="612648">
                <a:moveTo>
                  <a:pt x="0" y="612648"/>
                </a:moveTo>
                <a:lnTo>
                  <a:pt x="0" y="0"/>
                </a:lnTo>
                <a:lnTo>
                  <a:pt x="3532632" y="0"/>
                </a:lnTo>
                <a:lnTo>
                  <a:pt x="353263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37616" y="5029200"/>
            <a:ext cx="3560064" cy="640080"/>
          </a:xfrm>
          <a:custGeom>
            <a:avLst/>
            <a:gdLst/>
            <a:ahLst/>
            <a:cxnLst/>
            <a:rect l="l" t="t" r="r" b="b"/>
            <a:pathLst>
              <a:path w="3560064" h="640080">
                <a:moveTo>
                  <a:pt x="13716" y="626364"/>
                </a:moveTo>
                <a:lnTo>
                  <a:pt x="13716" y="13716"/>
                </a:lnTo>
                <a:lnTo>
                  <a:pt x="3546348" y="13716"/>
                </a:lnTo>
                <a:lnTo>
                  <a:pt x="354634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41248" y="5176799"/>
            <a:ext cx="3379332" cy="3753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Support RBAC, AAA, &amp; Certificate Services across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network.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519683" y="6228588"/>
            <a:ext cx="3992880" cy="374904"/>
          </a:xfrm>
          <a:custGeom>
            <a:avLst/>
            <a:gdLst/>
            <a:ahLst/>
            <a:cxnLst/>
            <a:rect l="l" t="t" r="r" b="b"/>
            <a:pathLst>
              <a:path w="3992880" h="374904">
                <a:moveTo>
                  <a:pt x="0" y="374904"/>
                </a:moveTo>
                <a:lnTo>
                  <a:pt x="0" y="0"/>
                </a:lnTo>
                <a:lnTo>
                  <a:pt x="3992881" y="0"/>
                </a:lnTo>
                <a:lnTo>
                  <a:pt x="3992881" y="374904"/>
                </a:lnTo>
                <a:lnTo>
                  <a:pt x="0" y="37490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05967" y="6214872"/>
            <a:ext cx="4020312" cy="402336"/>
          </a:xfrm>
          <a:custGeom>
            <a:avLst/>
            <a:gdLst/>
            <a:ahLst/>
            <a:cxnLst/>
            <a:rect l="l" t="t" r="r" b="b"/>
            <a:pathLst>
              <a:path w="4020312" h="402336">
                <a:moveTo>
                  <a:pt x="13716" y="388620"/>
                </a:moveTo>
                <a:lnTo>
                  <a:pt x="13716" y="13716"/>
                </a:lnTo>
                <a:lnTo>
                  <a:pt x="4006597" y="13716"/>
                </a:lnTo>
                <a:lnTo>
                  <a:pt x="4006597" y="388620"/>
                </a:lnTo>
                <a:lnTo>
                  <a:pt x="13716" y="388620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1440434" y="6277013"/>
            <a:ext cx="222931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1" name="object 351"/>
          <p:cNvSpPr/>
          <p:nvPr/>
        </p:nvSpPr>
        <p:spPr>
          <a:xfrm>
            <a:off x="505967" y="5029200"/>
            <a:ext cx="257810" cy="1207897"/>
          </a:xfrm>
          <a:custGeom>
            <a:avLst/>
            <a:gdLst/>
            <a:ahLst/>
            <a:cxnLst/>
            <a:rect l="l" t="t" r="r" b="b"/>
            <a:pathLst>
              <a:path w="257810" h="1207897">
                <a:moveTo>
                  <a:pt x="13716" y="1194181"/>
                </a:moveTo>
                <a:lnTo>
                  <a:pt x="244095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264152" y="5029200"/>
            <a:ext cx="261111" cy="1207909"/>
          </a:xfrm>
          <a:custGeom>
            <a:avLst/>
            <a:gdLst/>
            <a:ahLst/>
            <a:cxnLst/>
            <a:rect l="l" t="t" r="r" b="b"/>
            <a:pathLst>
              <a:path w="261111" h="1207909">
                <a:moveTo>
                  <a:pt x="247396" y="1194193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2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76" y="5681472"/>
            <a:ext cx="490727" cy="493776"/>
          </a:xfrm>
          <a:prstGeom prst="rect">
            <a:avLst/>
          </a:prstGeom>
        </p:spPr>
      </p:pic>
      <p:pic>
        <p:nvPicPr>
          <p:cNvPr id="134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660136"/>
            <a:ext cx="551688" cy="533400"/>
          </a:xfrm>
          <a:prstGeom prst="rect">
            <a:avLst/>
          </a:prstGeom>
        </p:spPr>
      </p:pic>
      <p:sp>
        <p:nvSpPr>
          <p:cNvPr id="353" name="object 353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5" name="object 355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57" name="object 357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358" name="object 358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6" name="object 366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8" name="object 368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4" name="object 374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4175759" y="5650992"/>
            <a:ext cx="3907536" cy="944880"/>
          </a:xfrm>
          <a:custGeom>
            <a:avLst/>
            <a:gdLst/>
            <a:ahLst/>
            <a:cxnLst/>
            <a:rect l="l" t="t" r="r" b="b"/>
            <a:pathLst>
              <a:path w="3907536" h="944880">
                <a:moveTo>
                  <a:pt x="0" y="944880"/>
                </a:moveTo>
                <a:lnTo>
                  <a:pt x="236221" y="0"/>
                </a:lnTo>
                <a:lnTo>
                  <a:pt x="3671317" y="0"/>
                </a:lnTo>
                <a:lnTo>
                  <a:pt x="3907537" y="9448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163568" y="5638800"/>
            <a:ext cx="3931920" cy="969264"/>
          </a:xfrm>
          <a:custGeom>
            <a:avLst/>
            <a:gdLst/>
            <a:ahLst/>
            <a:cxnLst/>
            <a:rect l="l" t="t" r="r" b="b"/>
            <a:pathLst>
              <a:path w="3931920" h="969264">
                <a:moveTo>
                  <a:pt x="12191" y="957072"/>
                </a:moveTo>
                <a:lnTo>
                  <a:pt x="248412" y="12192"/>
                </a:lnTo>
                <a:lnTo>
                  <a:pt x="3683508" y="12192"/>
                </a:lnTo>
                <a:lnTo>
                  <a:pt x="3919728" y="95707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402836" y="5042916"/>
            <a:ext cx="3456431" cy="612648"/>
          </a:xfrm>
          <a:custGeom>
            <a:avLst/>
            <a:gdLst/>
            <a:ahLst/>
            <a:cxnLst/>
            <a:rect l="l" t="t" r="r" b="b"/>
            <a:pathLst>
              <a:path w="3456431" h="612648">
                <a:moveTo>
                  <a:pt x="0" y="612648"/>
                </a:moveTo>
                <a:lnTo>
                  <a:pt x="0" y="0"/>
                </a:lnTo>
                <a:lnTo>
                  <a:pt x="3456431" y="0"/>
                </a:lnTo>
                <a:lnTo>
                  <a:pt x="3456431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389120" y="5029200"/>
            <a:ext cx="3483864" cy="640080"/>
          </a:xfrm>
          <a:custGeom>
            <a:avLst/>
            <a:gdLst/>
            <a:ahLst/>
            <a:cxnLst/>
            <a:rect l="l" t="t" r="r" b="b"/>
            <a:pathLst>
              <a:path w="3483864" h="640080">
                <a:moveTo>
                  <a:pt x="13716" y="626364"/>
                </a:moveTo>
                <a:lnTo>
                  <a:pt x="13716" y="13716"/>
                </a:lnTo>
                <a:lnTo>
                  <a:pt x="3470147" y="13716"/>
                </a:lnTo>
                <a:lnTo>
                  <a:pt x="3470147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492498" y="5207762"/>
            <a:ext cx="2835126" cy="170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Deliver required services to the network.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492498" y="5402072"/>
            <a:ext cx="1720610" cy="118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spc="10" dirty="0">
                <a:solidFill>
                  <a:srgbClr val="919191"/>
                </a:solidFill>
                <a:latin typeface="Calibri"/>
                <a:cs typeface="Calibri"/>
              </a:rPr>
              <a:t>Eg Services: IPAM, DHCP, DNS, NTP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0" name="object 380"/>
          <p:cNvSpPr/>
          <p:nvPr/>
        </p:nvSpPr>
        <p:spPr>
          <a:xfrm>
            <a:off x="4177284" y="6228588"/>
            <a:ext cx="3907535" cy="374904"/>
          </a:xfrm>
          <a:custGeom>
            <a:avLst/>
            <a:gdLst/>
            <a:ahLst/>
            <a:cxnLst/>
            <a:rect l="l" t="t" r="r" b="b"/>
            <a:pathLst>
              <a:path w="3907535" h="374904">
                <a:moveTo>
                  <a:pt x="0" y="374904"/>
                </a:moveTo>
                <a:lnTo>
                  <a:pt x="0" y="0"/>
                </a:lnTo>
                <a:lnTo>
                  <a:pt x="3907535" y="0"/>
                </a:lnTo>
                <a:lnTo>
                  <a:pt x="3907535" y="374904"/>
                </a:lnTo>
                <a:lnTo>
                  <a:pt x="0" y="37490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163568" y="6214872"/>
            <a:ext cx="3934967" cy="402336"/>
          </a:xfrm>
          <a:custGeom>
            <a:avLst/>
            <a:gdLst/>
            <a:ahLst/>
            <a:cxnLst/>
            <a:rect l="l" t="t" r="r" b="b"/>
            <a:pathLst>
              <a:path w="3934967" h="402336">
                <a:moveTo>
                  <a:pt x="13716" y="388620"/>
                </a:moveTo>
                <a:lnTo>
                  <a:pt x="13716" y="13716"/>
                </a:lnTo>
                <a:lnTo>
                  <a:pt x="3921251" y="13716"/>
                </a:lnTo>
                <a:lnTo>
                  <a:pt x="3921251" y="388620"/>
                </a:lnTo>
                <a:lnTo>
                  <a:pt x="13716" y="388620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4736846" y="6277013"/>
            <a:ext cx="2863277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4163568" y="5029200"/>
            <a:ext cx="253110" cy="1207897"/>
          </a:xfrm>
          <a:custGeom>
            <a:avLst/>
            <a:gdLst/>
            <a:ahLst/>
            <a:cxnLst/>
            <a:rect l="l" t="t" r="r" b="b"/>
            <a:pathLst>
              <a:path w="253110" h="1207897">
                <a:moveTo>
                  <a:pt x="13716" y="1194181"/>
                </a:moveTo>
                <a:lnTo>
                  <a:pt x="239395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842503" y="5029200"/>
            <a:ext cx="256286" cy="1207909"/>
          </a:xfrm>
          <a:custGeom>
            <a:avLst/>
            <a:gdLst/>
            <a:ahLst/>
            <a:cxnLst/>
            <a:rect l="l" t="t" r="r" b="b"/>
            <a:pathLst>
              <a:path w="256286" h="1207909">
                <a:moveTo>
                  <a:pt x="242571" y="1194193"/>
                </a:moveTo>
                <a:lnTo>
                  <a:pt x="13716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7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2" y="5675376"/>
            <a:ext cx="539496" cy="527304"/>
          </a:xfrm>
          <a:prstGeom prst="rect">
            <a:avLst/>
          </a:prstGeom>
        </p:spPr>
      </p:pic>
      <p:pic>
        <p:nvPicPr>
          <p:cNvPr id="139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88" y="5730240"/>
            <a:ext cx="463296" cy="414528"/>
          </a:xfrm>
          <a:prstGeom prst="rect">
            <a:avLst/>
          </a:prstGeom>
        </p:spPr>
      </p:pic>
      <p:pic>
        <p:nvPicPr>
          <p:cNvPr id="141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5681472"/>
            <a:ext cx="414528" cy="515112"/>
          </a:xfrm>
          <a:prstGeom prst="rect">
            <a:avLst/>
          </a:prstGeom>
        </p:spPr>
      </p:pic>
      <p:pic>
        <p:nvPicPr>
          <p:cNvPr id="14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72" y="5687568"/>
            <a:ext cx="472440" cy="502920"/>
          </a:xfrm>
          <a:prstGeom prst="rect">
            <a:avLst/>
          </a:prstGeom>
        </p:spPr>
      </p:pic>
      <p:sp>
        <p:nvSpPr>
          <p:cNvPr id="384" name="object 384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6" name="object 386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88" name="object 388"/>
          <p:cNvSpPr/>
          <p:nvPr/>
        </p:nvSpPr>
        <p:spPr>
          <a:xfrm>
            <a:off x="582168" y="1200912"/>
            <a:ext cx="11122152" cy="4660392"/>
          </a:xfrm>
          <a:custGeom>
            <a:avLst/>
            <a:gdLst/>
            <a:ahLst/>
            <a:cxnLst/>
            <a:rect l="l" t="t" r="r" b="b"/>
            <a:pathLst>
              <a:path w="11122152" h="4660392">
                <a:moveTo>
                  <a:pt x="0" y="4660392"/>
                </a:moveTo>
                <a:lnTo>
                  <a:pt x="0" y="0"/>
                </a:lnTo>
                <a:lnTo>
                  <a:pt x="11122152" y="0"/>
                </a:lnTo>
                <a:lnTo>
                  <a:pt x="11122152" y="4660392"/>
                </a:lnTo>
                <a:lnTo>
                  <a:pt x="0" y="4660392"/>
                </a:lnTo>
                <a:close/>
              </a:path>
            </a:pathLst>
          </a:custGeom>
          <a:solidFill>
            <a:srgbClr val="89B3A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824353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The NetDevOps Engineers Tool Chest</a:t>
            </a:r>
            <a:endParaRPr sz="3700">
              <a:latin typeface="Arial"/>
              <a:cs typeface="Arial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739140" y="1373124"/>
            <a:ext cx="10814304" cy="612648"/>
          </a:xfrm>
          <a:custGeom>
            <a:avLst/>
            <a:gdLst/>
            <a:ahLst/>
            <a:cxnLst/>
            <a:rect l="l" t="t" r="r" b="b"/>
            <a:pathLst>
              <a:path w="10814304" h="612648">
                <a:moveTo>
                  <a:pt x="0" y="612648"/>
                </a:moveTo>
                <a:lnTo>
                  <a:pt x="0" y="0"/>
                </a:lnTo>
                <a:lnTo>
                  <a:pt x="10814304" y="0"/>
                </a:lnTo>
                <a:lnTo>
                  <a:pt x="1081430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25424" y="1359408"/>
            <a:ext cx="10841737" cy="640079"/>
          </a:xfrm>
          <a:custGeom>
            <a:avLst/>
            <a:gdLst/>
            <a:ahLst/>
            <a:cxnLst/>
            <a:rect l="l" t="t" r="r" b="b"/>
            <a:pathLst>
              <a:path w="10841737" h="640079">
                <a:moveTo>
                  <a:pt x="13716" y="626364"/>
                </a:moveTo>
                <a:lnTo>
                  <a:pt x="13716" y="13716"/>
                </a:lnTo>
                <a:lnTo>
                  <a:pt x="10828020" y="13716"/>
                </a:lnTo>
                <a:lnTo>
                  <a:pt x="1082802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209921" y="1537651"/>
            <a:ext cx="1949107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Source Control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754380" y="4314444"/>
            <a:ext cx="10799064" cy="615696"/>
          </a:xfrm>
          <a:custGeom>
            <a:avLst/>
            <a:gdLst/>
            <a:ahLst/>
            <a:cxnLst/>
            <a:rect l="l" t="t" r="r" b="b"/>
            <a:pathLst>
              <a:path w="10799064" h="615696">
                <a:moveTo>
                  <a:pt x="0" y="615696"/>
                </a:moveTo>
                <a:lnTo>
                  <a:pt x="0" y="0"/>
                </a:lnTo>
                <a:lnTo>
                  <a:pt x="10799064" y="0"/>
                </a:lnTo>
                <a:lnTo>
                  <a:pt x="10799064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40664" y="4300728"/>
            <a:ext cx="10826497" cy="643128"/>
          </a:xfrm>
          <a:custGeom>
            <a:avLst/>
            <a:gdLst/>
            <a:ahLst/>
            <a:cxnLst/>
            <a:rect l="l" t="t" r="r" b="b"/>
            <a:pathLst>
              <a:path w="10826497" h="643128">
                <a:moveTo>
                  <a:pt x="13716" y="629412"/>
                </a:moveTo>
                <a:lnTo>
                  <a:pt x="13716" y="13716"/>
                </a:lnTo>
                <a:lnTo>
                  <a:pt x="10812780" y="13716"/>
                </a:lnTo>
                <a:lnTo>
                  <a:pt x="10812780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416808" y="4481157"/>
            <a:ext cx="554615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Virtualization / Simulation Platforms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754380" y="2839212"/>
            <a:ext cx="7046976" cy="615696"/>
          </a:xfrm>
          <a:custGeom>
            <a:avLst/>
            <a:gdLst/>
            <a:ahLst/>
            <a:cxnLst/>
            <a:rect l="l" t="t" r="r" b="b"/>
            <a:pathLst>
              <a:path w="7046976" h="615696">
                <a:moveTo>
                  <a:pt x="0" y="615696"/>
                </a:moveTo>
                <a:lnTo>
                  <a:pt x="0" y="0"/>
                </a:lnTo>
                <a:lnTo>
                  <a:pt x="7046976" y="0"/>
                </a:lnTo>
                <a:lnTo>
                  <a:pt x="7046976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40664" y="2825496"/>
            <a:ext cx="7074408" cy="643127"/>
          </a:xfrm>
          <a:custGeom>
            <a:avLst/>
            <a:gdLst/>
            <a:ahLst/>
            <a:cxnLst/>
            <a:rect l="l" t="t" r="r" b="b"/>
            <a:pathLst>
              <a:path w="7074408" h="643127">
                <a:moveTo>
                  <a:pt x="13716" y="629412"/>
                </a:moveTo>
                <a:lnTo>
                  <a:pt x="13716" y="13716"/>
                </a:lnTo>
                <a:lnTo>
                  <a:pt x="7060692" y="13716"/>
                </a:lnTo>
                <a:lnTo>
                  <a:pt x="7060692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67053" y="3005925"/>
            <a:ext cx="609548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Service and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5" name="object 395"/>
          <p:cNvSpPr/>
          <p:nvPr/>
        </p:nvSpPr>
        <p:spPr>
          <a:xfrm>
            <a:off x="745236" y="2107692"/>
            <a:ext cx="7056119" cy="612647"/>
          </a:xfrm>
          <a:custGeom>
            <a:avLst/>
            <a:gdLst/>
            <a:ahLst/>
            <a:cxnLst/>
            <a:rect l="l" t="t" r="r" b="b"/>
            <a:pathLst>
              <a:path w="7056119" h="612647">
                <a:moveTo>
                  <a:pt x="0" y="612648"/>
                </a:moveTo>
                <a:lnTo>
                  <a:pt x="0" y="0"/>
                </a:lnTo>
                <a:lnTo>
                  <a:pt x="7056119" y="0"/>
                </a:lnTo>
                <a:lnTo>
                  <a:pt x="7056119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31520" y="2093976"/>
            <a:ext cx="7083552" cy="640079"/>
          </a:xfrm>
          <a:custGeom>
            <a:avLst/>
            <a:gdLst/>
            <a:ahLst/>
            <a:cxnLst/>
            <a:rect l="l" t="t" r="r" b="b"/>
            <a:pathLst>
              <a:path w="7083552" h="640079">
                <a:moveTo>
                  <a:pt x="13716" y="626364"/>
                </a:moveTo>
                <a:lnTo>
                  <a:pt x="13716" y="13716"/>
                </a:lnTo>
                <a:lnTo>
                  <a:pt x="7069835" y="13716"/>
                </a:lnTo>
                <a:lnTo>
                  <a:pt x="7069835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874264" y="2271965"/>
            <a:ext cx="2871924" cy="2502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Continuous Integration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7965948" y="2839212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0" y="0"/>
                </a:lnTo>
                <a:lnTo>
                  <a:pt x="3581400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52231" y="2825496"/>
            <a:ext cx="3608832" cy="643127"/>
          </a:xfrm>
          <a:custGeom>
            <a:avLst/>
            <a:gdLst/>
            <a:ahLst/>
            <a:cxnLst/>
            <a:rect l="l" t="t" r="r" b="b"/>
            <a:pathLst>
              <a:path w="3608832" h="643127">
                <a:moveTo>
                  <a:pt x="13717" y="629412"/>
                </a:moveTo>
                <a:lnTo>
                  <a:pt x="13717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7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513699" y="3005925"/>
            <a:ext cx="2570031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Verification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8017764" y="5042916"/>
            <a:ext cx="3535680" cy="612648"/>
          </a:xfrm>
          <a:custGeom>
            <a:avLst/>
            <a:gdLst/>
            <a:ahLst/>
            <a:cxnLst/>
            <a:rect l="l" t="t" r="r" b="b"/>
            <a:pathLst>
              <a:path w="3535680" h="612648">
                <a:moveTo>
                  <a:pt x="0" y="612648"/>
                </a:moveTo>
                <a:lnTo>
                  <a:pt x="0" y="0"/>
                </a:lnTo>
                <a:lnTo>
                  <a:pt x="3535680" y="0"/>
                </a:lnTo>
                <a:lnTo>
                  <a:pt x="353568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004048" y="5029200"/>
            <a:ext cx="3563112" cy="640080"/>
          </a:xfrm>
          <a:custGeom>
            <a:avLst/>
            <a:gdLst/>
            <a:ahLst/>
            <a:cxnLst/>
            <a:rect l="l" t="t" r="r" b="b"/>
            <a:pathLst>
              <a:path w="3563112" h="640080">
                <a:moveTo>
                  <a:pt x="13716" y="626364"/>
                </a:moveTo>
                <a:lnTo>
                  <a:pt x="13716" y="13716"/>
                </a:lnTo>
                <a:lnTo>
                  <a:pt x="3549396" y="13716"/>
                </a:lnTo>
                <a:lnTo>
                  <a:pt x="3549396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343265" y="5209248"/>
            <a:ext cx="29671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754380" y="5049012"/>
            <a:ext cx="3517392" cy="612648"/>
          </a:xfrm>
          <a:custGeom>
            <a:avLst/>
            <a:gdLst/>
            <a:ahLst/>
            <a:cxnLst/>
            <a:rect l="l" t="t" r="r" b="b"/>
            <a:pathLst>
              <a:path w="3517392" h="612648">
                <a:moveTo>
                  <a:pt x="0" y="612648"/>
                </a:moveTo>
                <a:lnTo>
                  <a:pt x="0" y="0"/>
                </a:lnTo>
                <a:lnTo>
                  <a:pt x="3517392" y="0"/>
                </a:lnTo>
                <a:lnTo>
                  <a:pt x="351739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40664" y="5035296"/>
            <a:ext cx="3544823" cy="640080"/>
          </a:xfrm>
          <a:custGeom>
            <a:avLst/>
            <a:gdLst/>
            <a:ahLst/>
            <a:cxnLst/>
            <a:rect l="l" t="t" r="r" b="b"/>
            <a:pathLst>
              <a:path w="3544823" h="640080">
                <a:moveTo>
                  <a:pt x="13716" y="626364"/>
                </a:moveTo>
                <a:lnTo>
                  <a:pt x="13716" y="13716"/>
                </a:lnTo>
                <a:lnTo>
                  <a:pt x="3531108" y="13716"/>
                </a:lnTo>
                <a:lnTo>
                  <a:pt x="353110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435354" y="5215090"/>
            <a:ext cx="222931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Security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3" name="object 403"/>
          <p:cNvSpPr/>
          <p:nvPr/>
        </p:nvSpPr>
        <p:spPr>
          <a:xfrm>
            <a:off x="7972043" y="2104644"/>
            <a:ext cx="3581400" cy="615696"/>
          </a:xfrm>
          <a:custGeom>
            <a:avLst/>
            <a:gdLst/>
            <a:ahLst/>
            <a:cxnLst/>
            <a:rect l="l" t="t" r="r" b="b"/>
            <a:pathLst>
              <a:path w="3581400" h="615696">
                <a:moveTo>
                  <a:pt x="0" y="615696"/>
                </a:moveTo>
                <a:lnTo>
                  <a:pt x="0" y="0"/>
                </a:lnTo>
                <a:lnTo>
                  <a:pt x="3581401" y="0"/>
                </a:lnTo>
                <a:lnTo>
                  <a:pt x="3581401" y="615696"/>
                </a:lnTo>
                <a:lnTo>
                  <a:pt x="0" y="615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58327" y="2090928"/>
            <a:ext cx="3608832" cy="643128"/>
          </a:xfrm>
          <a:custGeom>
            <a:avLst/>
            <a:gdLst/>
            <a:ahLst/>
            <a:cxnLst/>
            <a:rect l="l" t="t" r="r" b="b"/>
            <a:pathLst>
              <a:path w="3608832" h="643128">
                <a:moveTo>
                  <a:pt x="13716" y="629412"/>
                </a:moveTo>
                <a:lnTo>
                  <a:pt x="13716" y="13716"/>
                </a:lnTo>
                <a:lnTo>
                  <a:pt x="3595117" y="13716"/>
                </a:lnTo>
                <a:lnTo>
                  <a:pt x="3595117" y="629412"/>
                </a:lnTo>
                <a:lnTo>
                  <a:pt x="13716" y="629412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619998" y="2270976"/>
            <a:ext cx="2366035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Artifact Repository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4439412" y="5042916"/>
            <a:ext cx="3410712" cy="612648"/>
          </a:xfrm>
          <a:custGeom>
            <a:avLst/>
            <a:gdLst/>
            <a:ahLst/>
            <a:cxnLst/>
            <a:rect l="l" t="t" r="r" b="b"/>
            <a:pathLst>
              <a:path w="3410712" h="612648">
                <a:moveTo>
                  <a:pt x="0" y="612648"/>
                </a:moveTo>
                <a:lnTo>
                  <a:pt x="0" y="0"/>
                </a:lnTo>
                <a:lnTo>
                  <a:pt x="3410712" y="0"/>
                </a:lnTo>
                <a:lnTo>
                  <a:pt x="3410712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425696" y="5029200"/>
            <a:ext cx="3438144" cy="640080"/>
          </a:xfrm>
          <a:custGeom>
            <a:avLst/>
            <a:gdLst/>
            <a:ahLst/>
            <a:cxnLst/>
            <a:rect l="l" t="t" r="r" b="b"/>
            <a:pathLst>
              <a:path w="3438144" h="640080">
                <a:moveTo>
                  <a:pt x="13716" y="626364"/>
                </a:moveTo>
                <a:lnTo>
                  <a:pt x="13716" y="13716"/>
                </a:lnTo>
                <a:lnTo>
                  <a:pt x="3424428" y="13716"/>
                </a:lnTo>
                <a:lnTo>
                  <a:pt x="3424428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754626" y="5208967"/>
            <a:ext cx="2863506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Infrastructure Services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7" name="object 407"/>
          <p:cNvSpPr/>
          <p:nvPr/>
        </p:nvSpPr>
        <p:spPr>
          <a:xfrm>
            <a:off x="7738872" y="5650992"/>
            <a:ext cx="4212336" cy="944880"/>
          </a:xfrm>
          <a:custGeom>
            <a:avLst/>
            <a:gdLst/>
            <a:ahLst/>
            <a:cxnLst/>
            <a:rect l="l" t="t" r="r" b="b"/>
            <a:pathLst>
              <a:path w="4212336" h="944880">
                <a:moveTo>
                  <a:pt x="0" y="944880"/>
                </a:moveTo>
                <a:lnTo>
                  <a:pt x="236220" y="0"/>
                </a:lnTo>
                <a:lnTo>
                  <a:pt x="3976116" y="0"/>
                </a:lnTo>
                <a:lnTo>
                  <a:pt x="4212336" y="9448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726679" y="5638800"/>
            <a:ext cx="4236720" cy="969264"/>
          </a:xfrm>
          <a:custGeom>
            <a:avLst/>
            <a:gdLst/>
            <a:ahLst/>
            <a:cxnLst/>
            <a:rect l="l" t="t" r="r" b="b"/>
            <a:pathLst>
              <a:path w="4236720" h="969264">
                <a:moveTo>
                  <a:pt x="12193" y="957072"/>
                </a:moveTo>
                <a:lnTo>
                  <a:pt x="248413" y="12192"/>
                </a:lnTo>
                <a:lnTo>
                  <a:pt x="3988309" y="12192"/>
                </a:lnTo>
                <a:lnTo>
                  <a:pt x="4224529" y="957072"/>
                </a:lnTo>
                <a:close/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984236" y="5042916"/>
            <a:ext cx="3727703" cy="612648"/>
          </a:xfrm>
          <a:custGeom>
            <a:avLst/>
            <a:gdLst/>
            <a:ahLst/>
            <a:cxnLst/>
            <a:rect l="l" t="t" r="r" b="b"/>
            <a:pathLst>
              <a:path w="3727703" h="612648">
                <a:moveTo>
                  <a:pt x="0" y="612648"/>
                </a:moveTo>
                <a:lnTo>
                  <a:pt x="0" y="0"/>
                </a:lnTo>
                <a:lnTo>
                  <a:pt x="3727703" y="0"/>
                </a:lnTo>
                <a:lnTo>
                  <a:pt x="3727703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70519" y="5029200"/>
            <a:ext cx="3755136" cy="640080"/>
          </a:xfrm>
          <a:custGeom>
            <a:avLst/>
            <a:gdLst/>
            <a:ahLst/>
            <a:cxnLst/>
            <a:rect l="l" t="t" r="r" b="b"/>
            <a:pathLst>
              <a:path w="3755136" h="640080">
                <a:moveTo>
                  <a:pt x="13717" y="626364"/>
                </a:moveTo>
                <a:lnTo>
                  <a:pt x="13717" y="13716"/>
                </a:lnTo>
                <a:lnTo>
                  <a:pt x="3741420" y="13716"/>
                </a:lnTo>
                <a:lnTo>
                  <a:pt x="3741420" y="626364"/>
                </a:lnTo>
                <a:lnTo>
                  <a:pt x="13717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075676" y="5106035"/>
            <a:ext cx="3355381" cy="3749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0" spc="10" dirty="0">
                <a:solidFill>
                  <a:srgbClr val="919191"/>
                </a:solidFill>
                <a:latin typeface="Calibri"/>
                <a:cs typeface="Calibri"/>
              </a:rPr>
              <a:t>Ingest, process, &amp; make available telemetry data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919191"/>
                </a:solidFill>
                <a:latin typeface="Calibri"/>
                <a:cs typeface="Calibri"/>
              </a:rPr>
              <a:t>from the network.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075676" y="5504840"/>
            <a:ext cx="1972015" cy="1188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89" spc="10" dirty="0">
                <a:solidFill>
                  <a:srgbClr val="919191"/>
                </a:solidFill>
                <a:latin typeface="Calibri"/>
                <a:cs typeface="Calibri"/>
              </a:rPr>
              <a:t>Eg Sources: syslog, netflow, gRPC, SNMP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7740396" y="6228588"/>
            <a:ext cx="4212336" cy="374904"/>
          </a:xfrm>
          <a:custGeom>
            <a:avLst/>
            <a:gdLst/>
            <a:ahLst/>
            <a:cxnLst/>
            <a:rect l="l" t="t" r="r" b="b"/>
            <a:pathLst>
              <a:path w="4212336" h="374904">
                <a:moveTo>
                  <a:pt x="0" y="374904"/>
                </a:moveTo>
                <a:lnTo>
                  <a:pt x="0" y="0"/>
                </a:lnTo>
                <a:lnTo>
                  <a:pt x="4212336" y="0"/>
                </a:lnTo>
                <a:lnTo>
                  <a:pt x="4212336" y="374904"/>
                </a:lnTo>
                <a:lnTo>
                  <a:pt x="0" y="37490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726679" y="6214872"/>
            <a:ext cx="4239768" cy="402336"/>
          </a:xfrm>
          <a:custGeom>
            <a:avLst/>
            <a:gdLst/>
            <a:ahLst/>
            <a:cxnLst/>
            <a:rect l="l" t="t" r="r" b="b"/>
            <a:pathLst>
              <a:path w="4239768" h="402336">
                <a:moveTo>
                  <a:pt x="13717" y="388620"/>
                </a:moveTo>
                <a:lnTo>
                  <a:pt x="13717" y="13716"/>
                </a:lnTo>
                <a:lnTo>
                  <a:pt x="4226053" y="13716"/>
                </a:lnTo>
                <a:lnTo>
                  <a:pt x="4226053" y="388620"/>
                </a:lnTo>
                <a:lnTo>
                  <a:pt x="13717" y="388620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403082" y="6277013"/>
            <a:ext cx="2967173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Telemetry &amp; Monitoring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7726679" y="5029200"/>
            <a:ext cx="270638" cy="1207897"/>
          </a:xfrm>
          <a:custGeom>
            <a:avLst/>
            <a:gdLst/>
            <a:ahLst/>
            <a:cxnLst/>
            <a:rect l="l" t="t" r="r" b="b"/>
            <a:pathLst>
              <a:path w="270638" h="1207897">
                <a:moveTo>
                  <a:pt x="13717" y="1194181"/>
                </a:moveTo>
                <a:lnTo>
                  <a:pt x="256922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1692127" y="5029200"/>
            <a:ext cx="274067" cy="1207909"/>
          </a:xfrm>
          <a:custGeom>
            <a:avLst/>
            <a:gdLst/>
            <a:ahLst/>
            <a:cxnLst/>
            <a:rect l="l" t="t" r="r" b="b"/>
            <a:pathLst>
              <a:path w="274067" h="1207909">
                <a:moveTo>
                  <a:pt x="260351" y="1194193"/>
                </a:moveTo>
                <a:lnTo>
                  <a:pt x="13717" y="13716"/>
                </a:lnTo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6" name="Imag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6" y="5675376"/>
            <a:ext cx="527304" cy="527304"/>
          </a:xfrm>
          <a:prstGeom prst="rect">
            <a:avLst/>
          </a:prstGeom>
        </p:spPr>
      </p:pic>
      <p:pic>
        <p:nvPicPr>
          <p:cNvPr id="148" name="Image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64" y="5711952"/>
            <a:ext cx="435864" cy="451104"/>
          </a:xfrm>
          <a:prstGeom prst="rect">
            <a:avLst/>
          </a:prstGeom>
        </p:spPr>
      </p:pic>
      <p:pic>
        <p:nvPicPr>
          <p:cNvPr id="150" name="Image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92" y="5806440"/>
            <a:ext cx="871728" cy="265176"/>
          </a:xfrm>
          <a:prstGeom prst="rect">
            <a:avLst/>
          </a:prstGeom>
        </p:spPr>
      </p:pic>
      <p:pic>
        <p:nvPicPr>
          <p:cNvPr id="152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84" y="5766816"/>
            <a:ext cx="646176" cy="341376"/>
          </a:xfrm>
          <a:prstGeom prst="rect">
            <a:avLst/>
          </a:prstGeom>
        </p:spPr>
      </p:pic>
      <p:sp>
        <p:nvSpPr>
          <p:cNvPr id="415" name="object 415"/>
          <p:cNvSpPr/>
          <p:nvPr/>
        </p:nvSpPr>
        <p:spPr>
          <a:xfrm>
            <a:off x="754380" y="3582924"/>
            <a:ext cx="5282184" cy="612648"/>
          </a:xfrm>
          <a:custGeom>
            <a:avLst/>
            <a:gdLst/>
            <a:ahLst/>
            <a:cxnLst/>
            <a:rect l="l" t="t" r="r" b="b"/>
            <a:pathLst>
              <a:path w="5282184" h="612648">
                <a:moveTo>
                  <a:pt x="0" y="612648"/>
                </a:moveTo>
                <a:lnTo>
                  <a:pt x="0" y="0"/>
                </a:lnTo>
                <a:lnTo>
                  <a:pt x="5282184" y="0"/>
                </a:lnTo>
                <a:lnTo>
                  <a:pt x="5282184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40664" y="3569208"/>
            <a:ext cx="5309616" cy="640080"/>
          </a:xfrm>
          <a:custGeom>
            <a:avLst/>
            <a:gdLst/>
            <a:ahLst/>
            <a:cxnLst/>
            <a:rect l="l" t="t" r="r" b="b"/>
            <a:pathLst>
              <a:path w="5309616" h="640080">
                <a:moveTo>
                  <a:pt x="13716" y="626364"/>
                </a:moveTo>
                <a:lnTo>
                  <a:pt x="13716" y="13716"/>
                </a:lnTo>
                <a:lnTo>
                  <a:pt x="5295900" y="13716"/>
                </a:lnTo>
                <a:lnTo>
                  <a:pt x="5295900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1761109" y="3747478"/>
            <a:ext cx="3345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Device Interfaces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17" name="object 417"/>
          <p:cNvSpPr/>
          <p:nvPr/>
        </p:nvSpPr>
        <p:spPr>
          <a:xfrm>
            <a:off x="6195060" y="3570732"/>
            <a:ext cx="5352288" cy="612648"/>
          </a:xfrm>
          <a:custGeom>
            <a:avLst/>
            <a:gdLst/>
            <a:ahLst/>
            <a:cxnLst/>
            <a:rect l="l" t="t" r="r" b="b"/>
            <a:pathLst>
              <a:path w="5352288" h="612648">
                <a:moveTo>
                  <a:pt x="0" y="612648"/>
                </a:moveTo>
                <a:lnTo>
                  <a:pt x="0" y="0"/>
                </a:lnTo>
                <a:lnTo>
                  <a:pt x="5352288" y="0"/>
                </a:lnTo>
                <a:lnTo>
                  <a:pt x="5352288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181344" y="3557016"/>
            <a:ext cx="5379720" cy="640079"/>
          </a:xfrm>
          <a:custGeom>
            <a:avLst/>
            <a:gdLst/>
            <a:ahLst/>
            <a:cxnLst/>
            <a:rect l="l" t="t" r="r" b="b"/>
            <a:pathLst>
              <a:path w="5379720" h="640079">
                <a:moveTo>
                  <a:pt x="13716" y="626364"/>
                </a:moveTo>
                <a:lnTo>
                  <a:pt x="13716" y="13716"/>
                </a:lnTo>
                <a:lnTo>
                  <a:pt x="5366004" y="13716"/>
                </a:lnTo>
                <a:lnTo>
                  <a:pt x="5366004" y="626364"/>
                </a:lnTo>
                <a:lnTo>
                  <a:pt x="13716" y="626364"/>
                </a:lnTo>
                <a:close/>
              </a:path>
            </a:pathLst>
          </a:custGeom>
          <a:ln w="2743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7636764" y="3736175"/>
            <a:ext cx="2548873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919191"/>
                </a:solidFill>
                <a:latin typeface="Arial"/>
                <a:cs typeface="Arial"/>
              </a:rPr>
              <a:t>Network Controllers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8" y="310896"/>
            <a:ext cx="2846832" cy="24079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28" y="310896"/>
            <a:ext cx="9415272" cy="6284976"/>
          </a:xfrm>
          <a:prstGeom prst="rect">
            <a:avLst/>
          </a:prstGeom>
        </p:spPr>
      </p:pic>
      <p:sp>
        <p:nvSpPr>
          <p:cNvPr id="419" name="object 419"/>
          <p:cNvSpPr/>
          <p:nvPr/>
        </p:nvSpPr>
        <p:spPr>
          <a:xfrm>
            <a:off x="4471416" y="176784"/>
            <a:ext cx="3148584" cy="3176016"/>
          </a:xfrm>
          <a:custGeom>
            <a:avLst/>
            <a:gdLst/>
            <a:ahLst/>
            <a:cxnLst/>
            <a:rect l="l" t="t" r="r" b="b"/>
            <a:pathLst>
              <a:path w="3148584" h="3176016">
                <a:moveTo>
                  <a:pt x="0" y="1588008"/>
                </a:moveTo>
                <a:cubicBezTo>
                  <a:pt x="0" y="710946"/>
                  <a:pt x="704850" y="0"/>
                  <a:pt x="1574292" y="0"/>
                </a:cubicBezTo>
                <a:cubicBezTo>
                  <a:pt x="2443734" y="0"/>
                  <a:pt x="3148584" y="710946"/>
                  <a:pt x="3148584" y="1588008"/>
                </a:cubicBezTo>
                <a:cubicBezTo>
                  <a:pt x="3148584" y="2465070"/>
                  <a:pt x="2443734" y="3176016"/>
                  <a:pt x="1574292" y="3176016"/>
                </a:cubicBezTo>
                <a:cubicBezTo>
                  <a:pt x="704850" y="3176016"/>
                  <a:pt x="0" y="2465070"/>
                  <a:pt x="0" y="1588008"/>
                </a:cubicBezTo>
                <a:close/>
                <a:moveTo>
                  <a:pt x="247523" y="1588008"/>
                </a:moveTo>
                <a:cubicBezTo>
                  <a:pt x="247523" y="2328291"/>
                  <a:pt x="841502" y="2928493"/>
                  <a:pt x="1574292" y="2928493"/>
                </a:cubicBezTo>
                <a:cubicBezTo>
                  <a:pt x="2307082" y="2928493"/>
                  <a:pt x="2901061" y="2328291"/>
                  <a:pt x="2901061" y="1588008"/>
                </a:cubicBezTo>
                <a:cubicBezTo>
                  <a:pt x="2901061" y="847725"/>
                  <a:pt x="2307082" y="247523"/>
                  <a:pt x="1574292" y="247523"/>
                </a:cubicBezTo>
                <a:cubicBezTo>
                  <a:pt x="841502" y="247523"/>
                  <a:pt x="247523" y="847725"/>
                  <a:pt x="247523" y="1588008"/>
                </a:cubicBezTo>
                <a:close/>
              </a:path>
            </a:pathLst>
          </a:custGeom>
          <a:solidFill>
            <a:srgbClr val="E3241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464552" y="3115056"/>
            <a:ext cx="3304032" cy="3261360"/>
          </a:xfrm>
          <a:custGeom>
            <a:avLst/>
            <a:gdLst/>
            <a:ahLst/>
            <a:cxnLst/>
            <a:rect l="l" t="t" r="r" b="b"/>
            <a:pathLst>
              <a:path w="3304032" h="3261360">
                <a:moveTo>
                  <a:pt x="0" y="1630680"/>
                </a:moveTo>
                <a:cubicBezTo>
                  <a:pt x="0" y="730123"/>
                  <a:pt x="739648" y="0"/>
                  <a:pt x="1652016" y="0"/>
                </a:cubicBezTo>
                <a:cubicBezTo>
                  <a:pt x="2564384" y="0"/>
                  <a:pt x="3304032" y="730123"/>
                  <a:pt x="3304032" y="1630680"/>
                </a:cubicBezTo>
                <a:cubicBezTo>
                  <a:pt x="3304032" y="2531275"/>
                  <a:pt x="2564384" y="3261360"/>
                  <a:pt x="1652016" y="3261360"/>
                </a:cubicBezTo>
                <a:cubicBezTo>
                  <a:pt x="739648" y="3261360"/>
                  <a:pt x="0" y="2531275"/>
                  <a:pt x="0" y="1630680"/>
                </a:cubicBezTo>
                <a:close/>
                <a:moveTo>
                  <a:pt x="256413" y="1630680"/>
                </a:moveTo>
                <a:cubicBezTo>
                  <a:pt x="256413" y="2389632"/>
                  <a:pt x="881253" y="3004985"/>
                  <a:pt x="1652016" y="3004985"/>
                </a:cubicBezTo>
                <a:cubicBezTo>
                  <a:pt x="2422779" y="3004985"/>
                  <a:pt x="3047619" y="2389632"/>
                  <a:pt x="3047619" y="1630680"/>
                </a:cubicBezTo>
                <a:cubicBezTo>
                  <a:pt x="3047619" y="871728"/>
                  <a:pt x="2422779" y="256413"/>
                  <a:pt x="1652016" y="256413"/>
                </a:cubicBezTo>
                <a:cubicBezTo>
                  <a:pt x="881253" y="256413"/>
                  <a:pt x="256413" y="871728"/>
                  <a:pt x="256413" y="1630680"/>
                </a:cubicBezTo>
                <a:close/>
              </a:path>
            </a:pathLst>
          </a:custGeom>
          <a:solidFill>
            <a:srgbClr val="6EBE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269736" y="5152562"/>
            <a:ext cx="5818218" cy="14292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i="1" spc="10" dirty="0">
                <a:solidFill>
                  <a:srgbClr val="7A7A7A"/>
                </a:solidFill>
                <a:latin typeface="Arial"/>
                <a:cs typeface="Arial"/>
              </a:rPr>
              <a:t>Today’s Network</a:t>
            </a:r>
            <a:endParaRPr sz="3000">
              <a:latin typeface="Arial"/>
              <a:cs typeface="Arial"/>
            </a:endParaRPr>
          </a:p>
          <a:p>
            <a:pPr marL="2695067">
              <a:lnSpc>
                <a:spcPct val="100000"/>
              </a:lnSpc>
            </a:pPr>
            <a:r>
              <a:rPr sz="5400" b="1" i="1" spc="10" dirty="0">
                <a:solidFill>
                  <a:srgbClr val="7A7A7A"/>
                </a:solidFill>
                <a:latin typeface="Arial"/>
                <a:cs typeface="Arial"/>
              </a:rPr>
              <a:t>Engineer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85486" y="4987303"/>
            <a:ext cx="531875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DEVNET-1725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49005" y="4980572"/>
            <a:ext cx="114300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34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75436" y="409822"/>
            <a:ext cx="7616366" cy="991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Carl’s 3 Step Approach to Network</a:t>
            </a:r>
            <a:endParaRPr sz="37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Programmability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26362" y="1503954"/>
            <a:ext cx="1346545" cy="3117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Phase 1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1" name="object 421"/>
          <p:cNvSpPr/>
          <p:nvPr/>
        </p:nvSpPr>
        <p:spPr>
          <a:xfrm>
            <a:off x="1626107" y="1830197"/>
            <a:ext cx="1249680" cy="27432"/>
          </a:xfrm>
          <a:custGeom>
            <a:avLst/>
            <a:gdLst/>
            <a:ahLst/>
            <a:cxnLst/>
            <a:rect l="l" t="t" r="r" b="b"/>
            <a:pathLst>
              <a:path w="1249680" h="27432">
                <a:moveTo>
                  <a:pt x="0" y="0"/>
                </a:moveTo>
                <a:lnTo>
                  <a:pt x="624841" y="0"/>
                </a:lnTo>
                <a:lnTo>
                  <a:pt x="1249681" y="0"/>
                </a:lnTo>
                <a:lnTo>
                  <a:pt x="1249681" y="27432"/>
                </a:lnTo>
                <a:lnTo>
                  <a:pt x="624841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75436" y="2048791"/>
            <a:ext cx="1908962" cy="711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Python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REST APIs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75436" y="2048791"/>
            <a:ext cx="6710223" cy="11396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63112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Linux Skills</a:t>
            </a:r>
            <a:endParaRPr sz="2400">
              <a:latin typeface="Arial"/>
              <a:cs typeface="Arial"/>
            </a:endParaRPr>
          </a:p>
          <a:p>
            <a:pPr marL="3463112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Config Management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JSON/XML/YAML     •  Docker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75436" y="3146860"/>
            <a:ext cx="1845818" cy="2909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git/GitHub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138549" y="3146860"/>
            <a:ext cx="2809951" cy="2909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NETCONF/YANG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744968" y="2034976"/>
            <a:ext cx="3441761" cy="15579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Linux Networking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Container Networking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Network Function</a:t>
            </a:r>
            <a:endParaRPr sz="2400">
              <a:latin typeface="Arial"/>
              <a:cs typeface="Arial"/>
            </a:endParaRPr>
          </a:p>
          <a:p>
            <a:pPr marL="381253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Virtualization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38549" y="4289072"/>
            <a:ext cx="3196813" cy="15772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Network Controllers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IOT Networking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Cloud Networking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•  ”DevOps”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937506" y="1503954"/>
            <a:ext cx="1345870" cy="3117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Phase 2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2" name="object 422"/>
          <p:cNvSpPr/>
          <p:nvPr/>
        </p:nvSpPr>
        <p:spPr>
          <a:xfrm>
            <a:off x="4936236" y="1830197"/>
            <a:ext cx="1249680" cy="27432"/>
          </a:xfrm>
          <a:custGeom>
            <a:avLst/>
            <a:gdLst/>
            <a:ahLst/>
            <a:cxnLst/>
            <a:rect l="l" t="t" r="r" b="b"/>
            <a:pathLst>
              <a:path w="1249680" h="27432">
                <a:moveTo>
                  <a:pt x="0" y="0"/>
                </a:moveTo>
                <a:lnTo>
                  <a:pt x="624840" y="0"/>
                </a:lnTo>
                <a:lnTo>
                  <a:pt x="1249680" y="0"/>
                </a:lnTo>
                <a:lnTo>
                  <a:pt x="1249680" y="27432"/>
                </a:lnTo>
                <a:lnTo>
                  <a:pt x="624840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991854" y="1503954"/>
            <a:ext cx="1346206" cy="3117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Phase 3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3" name="object 423"/>
          <p:cNvSpPr/>
          <p:nvPr/>
        </p:nvSpPr>
        <p:spPr>
          <a:xfrm>
            <a:off x="8989695" y="1830197"/>
            <a:ext cx="1249680" cy="27432"/>
          </a:xfrm>
          <a:custGeom>
            <a:avLst/>
            <a:gdLst/>
            <a:ahLst/>
            <a:cxnLst/>
            <a:rect l="l" t="t" r="r" b="b"/>
            <a:pathLst>
              <a:path w="1249680" h="27432">
                <a:moveTo>
                  <a:pt x="0" y="0"/>
                </a:moveTo>
                <a:lnTo>
                  <a:pt x="624840" y="0"/>
                </a:lnTo>
                <a:lnTo>
                  <a:pt x="1249680" y="0"/>
                </a:lnTo>
                <a:lnTo>
                  <a:pt x="1249680" y="27432"/>
                </a:lnTo>
                <a:lnTo>
                  <a:pt x="624840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851781" y="3757923"/>
            <a:ext cx="1816427" cy="3120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As Needed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4" name="object 424"/>
          <p:cNvSpPr/>
          <p:nvPr/>
        </p:nvSpPr>
        <p:spPr>
          <a:xfrm>
            <a:off x="4850638" y="4083685"/>
            <a:ext cx="1719072" cy="27432"/>
          </a:xfrm>
          <a:custGeom>
            <a:avLst/>
            <a:gdLst/>
            <a:ahLst/>
            <a:cxnLst/>
            <a:rect l="l" t="t" r="r" b="b"/>
            <a:pathLst>
              <a:path w="1719072" h="27432">
                <a:moveTo>
                  <a:pt x="0" y="0"/>
                </a:moveTo>
                <a:lnTo>
                  <a:pt x="573024" y="0"/>
                </a:lnTo>
                <a:lnTo>
                  <a:pt x="1146048" y="0"/>
                </a:lnTo>
                <a:lnTo>
                  <a:pt x="1719072" y="0"/>
                </a:lnTo>
                <a:lnTo>
                  <a:pt x="1719072" y="27432"/>
                </a:lnTo>
                <a:lnTo>
                  <a:pt x="1146048" y="27432"/>
                </a:lnTo>
                <a:lnTo>
                  <a:pt x="573024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" y="3578352"/>
            <a:ext cx="3154680" cy="2532888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56" y="3212592"/>
            <a:ext cx="3483864" cy="2898648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285486" y="4987303"/>
            <a:ext cx="531875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DEVNET-1725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549005" y="4980572"/>
            <a:ext cx="114300" cy="70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" spc="10" dirty="0">
                <a:solidFill>
                  <a:srgbClr val="353535"/>
                </a:solidFill>
                <a:latin typeface="Arial"/>
                <a:cs typeface="Arial"/>
              </a:rPr>
              <a:t>35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963154" y="6649794"/>
            <a:ext cx="3174529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353535"/>
                </a:solidFill>
                <a:latin typeface="Arial"/>
                <a:cs typeface="Arial"/>
              </a:rPr>
              <a:t>© 2018  Cisco and/or its affiliates. All rights reserved.   Cisco Public</a:t>
            </a:r>
            <a:endParaRPr sz="8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716280" y="6379464"/>
            <a:ext cx="1097026" cy="368537"/>
          </a:xfrm>
          <a:custGeom>
            <a:avLst/>
            <a:gdLst/>
            <a:ahLst/>
            <a:cxnLst/>
            <a:rect l="l" t="t" r="r" b="b"/>
            <a:pathLst>
              <a:path w="1097026" h="368537">
                <a:moveTo>
                  <a:pt x="992886" y="169138"/>
                </a:moveTo>
                <a:cubicBezTo>
                  <a:pt x="987424" y="182105"/>
                  <a:pt x="985012" y="191300"/>
                  <a:pt x="985012" y="196697"/>
                </a:cubicBezTo>
                <a:cubicBezTo>
                  <a:pt x="981202" y="203454"/>
                  <a:pt x="979043" y="218046"/>
                  <a:pt x="979043" y="223177"/>
                </a:cubicBezTo>
                <a:lnTo>
                  <a:pt x="979043" y="229387"/>
                </a:lnTo>
                <a:lnTo>
                  <a:pt x="989076" y="245059"/>
                </a:lnTo>
                <a:cubicBezTo>
                  <a:pt x="994155" y="252895"/>
                  <a:pt x="988314" y="255054"/>
                  <a:pt x="1003427" y="260464"/>
                </a:cubicBezTo>
                <a:cubicBezTo>
                  <a:pt x="1008761" y="260464"/>
                  <a:pt x="1012571" y="256679"/>
                  <a:pt x="1015492" y="248297"/>
                </a:cubicBezTo>
                <a:lnTo>
                  <a:pt x="1015492" y="245872"/>
                </a:lnTo>
                <a:cubicBezTo>
                  <a:pt x="1015492" y="226415"/>
                  <a:pt x="1022477" y="199669"/>
                  <a:pt x="1028446" y="180479"/>
                </a:cubicBezTo>
                <a:cubicBezTo>
                  <a:pt x="1028446" y="172110"/>
                  <a:pt x="1036320" y="146177"/>
                  <a:pt x="1062736" y="82943"/>
                </a:cubicBezTo>
                <a:cubicBezTo>
                  <a:pt x="1062736" y="76187"/>
                  <a:pt x="1068959" y="63220"/>
                  <a:pt x="1081151" y="43231"/>
                </a:cubicBezTo>
                <a:cubicBezTo>
                  <a:pt x="1091057" y="26479"/>
                  <a:pt x="1094105" y="28905"/>
                  <a:pt x="1097026" y="26479"/>
                </a:cubicBezTo>
                <a:lnTo>
                  <a:pt x="1097026" y="16751"/>
                </a:lnTo>
                <a:lnTo>
                  <a:pt x="1093216" y="12966"/>
                </a:lnTo>
                <a:cubicBezTo>
                  <a:pt x="1093216" y="12966"/>
                  <a:pt x="1089405" y="9182"/>
                  <a:pt x="1079499" y="4597"/>
                </a:cubicBezTo>
                <a:cubicBezTo>
                  <a:pt x="1079499" y="4597"/>
                  <a:pt x="1069721" y="0"/>
                  <a:pt x="1066038" y="0"/>
                </a:cubicBezTo>
                <a:cubicBezTo>
                  <a:pt x="1062736" y="0"/>
                  <a:pt x="1056767" y="5943"/>
                  <a:pt x="1050544" y="18097"/>
                </a:cubicBezTo>
                <a:lnTo>
                  <a:pt x="992886" y="169138"/>
                </a:lnTo>
                <a:close/>
                <a:moveTo>
                  <a:pt x="946404" y="353406"/>
                </a:moveTo>
                <a:cubicBezTo>
                  <a:pt x="946404" y="360162"/>
                  <a:pt x="939419" y="362594"/>
                  <a:pt x="946912" y="367186"/>
                </a:cubicBezTo>
                <a:lnTo>
                  <a:pt x="959104" y="367186"/>
                </a:lnTo>
                <a:cubicBezTo>
                  <a:pt x="972820" y="360162"/>
                  <a:pt x="977519" y="348818"/>
                  <a:pt x="994155" y="310718"/>
                </a:cubicBezTo>
                <a:lnTo>
                  <a:pt x="994155" y="302336"/>
                </a:lnTo>
                <a:cubicBezTo>
                  <a:pt x="994155" y="296938"/>
                  <a:pt x="998727" y="294779"/>
                  <a:pt x="987424" y="286944"/>
                </a:cubicBezTo>
                <a:lnTo>
                  <a:pt x="984504" y="286944"/>
                </a:lnTo>
                <a:cubicBezTo>
                  <a:pt x="962405" y="286944"/>
                  <a:pt x="956945" y="297751"/>
                  <a:pt x="946404" y="342062"/>
                </a:cubicBezTo>
                <a:lnTo>
                  <a:pt x="946404" y="353406"/>
                </a:lnTo>
                <a:close/>
                <a:moveTo>
                  <a:pt x="589153" y="367186"/>
                </a:moveTo>
                <a:cubicBezTo>
                  <a:pt x="579882" y="367186"/>
                  <a:pt x="566928" y="358810"/>
                  <a:pt x="550252" y="342595"/>
                </a:cubicBezTo>
                <a:cubicBezTo>
                  <a:pt x="542163" y="332867"/>
                  <a:pt x="537578" y="322872"/>
                  <a:pt x="536765" y="313690"/>
                </a:cubicBezTo>
                <a:cubicBezTo>
                  <a:pt x="536765" y="287756"/>
                  <a:pt x="535419" y="273431"/>
                  <a:pt x="558673" y="166979"/>
                </a:cubicBezTo>
                <a:cubicBezTo>
                  <a:pt x="562356" y="156984"/>
                  <a:pt x="563245" y="150761"/>
                  <a:pt x="579120" y="82943"/>
                </a:cubicBezTo>
                <a:lnTo>
                  <a:pt x="585343" y="54851"/>
                </a:lnTo>
                <a:cubicBezTo>
                  <a:pt x="587502" y="43231"/>
                  <a:pt x="588264" y="42684"/>
                  <a:pt x="588264" y="42684"/>
                </a:cubicBezTo>
                <a:lnTo>
                  <a:pt x="589153" y="41884"/>
                </a:lnTo>
                <a:lnTo>
                  <a:pt x="590677" y="41884"/>
                </a:lnTo>
                <a:cubicBezTo>
                  <a:pt x="612902" y="47828"/>
                  <a:pt x="623443" y="56197"/>
                  <a:pt x="623443" y="66192"/>
                </a:cubicBezTo>
                <a:cubicBezTo>
                  <a:pt x="623443" y="74574"/>
                  <a:pt x="622554" y="78359"/>
                  <a:pt x="610489" y="106718"/>
                </a:cubicBezTo>
                <a:cubicBezTo>
                  <a:pt x="598297" y="134823"/>
                  <a:pt x="602107" y="119697"/>
                  <a:pt x="585343" y="201828"/>
                </a:cubicBezTo>
                <a:cubicBezTo>
                  <a:pt x="581533" y="221018"/>
                  <a:pt x="577723" y="257213"/>
                  <a:pt x="573151" y="311531"/>
                </a:cubicBezTo>
                <a:cubicBezTo>
                  <a:pt x="576199" y="342595"/>
                  <a:pt x="578612" y="352596"/>
                  <a:pt x="585343" y="352596"/>
                </a:cubicBezTo>
                <a:lnTo>
                  <a:pt x="589153" y="367186"/>
                </a:lnTo>
                <a:close/>
                <a:moveTo>
                  <a:pt x="670560" y="105918"/>
                </a:moveTo>
                <a:cubicBezTo>
                  <a:pt x="666877" y="106718"/>
                  <a:pt x="663067" y="120510"/>
                  <a:pt x="660654" y="146977"/>
                </a:cubicBezTo>
                <a:lnTo>
                  <a:pt x="665226" y="148602"/>
                </a:lnTo>
                <a:cubicBezTo>
                  <a:pt x="672719" y="147790"/>
                  <a:pt x="682752" y="138608"/>
                  <a:pt x="693547" y="121856"/>
                </a:cubicBezTo>
                <a:lnTo>
                  <a:pt x="693547" y="119697"/>
                </a:lnTo>
                <a:cubicBezTo>
                  <a:pt x="692785" y="114287"/>
                  <a:pt x="685673" y="109702"/>
                  <a:pt x="672211" y="105105"/>
                </a:cubicBezTo>
                <a:lnTo>
                  <a:pt x="670560" y="105918"/>
                </a:lnTo>
                <a:close/>
                <a:moveTo>
                  <a:pt x="647700" y="352596"/>
                </a:moveTo>
                <a:lnTo>
                  <a:pt x="645541" y="346646"/>
                </a:lnTo>
                <a:cubicBezTo>
                  <a:pt x="643890" y="317474"/>
                  <a:pt x="644652" y="299364"/>
                  <a:pt x="646303" y="290995"/>
                </a:cubicBezTo>
                <a:lnTo>
                  <a:pt x="643890" y="284785"/>
                </a:lnTo>
                <a:cubicBezTo>
                  <a:pt x="643890" y="273431"/>
                  <a:pt x="644652" y="268021"/>
                  <a:pt x="646303" y="267220"/>
                </a:cubicBezTo>
                <a:cubicBezTo>
                  <a:pt x="649351" y="248844"/>
                  <a:pt x="652272" y="239115"/>
                  <a:pt x="654685" y="237490"/>
                </a:cubicBezTo>
                <a:cubicBezTo>
                  <a:pt x="655447" y="225603"/>
                  <a:pt x="662305" y="209664"/>
                  <a:pt x="674370" y="189674"/>
                </a:cubicBezTo>
                <a:cubicBezTo>
                  <a:pt x="673608" y="183731"/>
                  <a:pt x="661416" y="175349"/>
                  <a:pt x="637159" y="165354"/>
                </a:cubicBezTo>
                <a:cubicBezTo>
                  <a:pt x="630936" y="166167"/>
                  <a:pt x="624967" y="179133"/>
                  <a:pt x="620395" y="205067"/>
                </a:cubicBezTo>
                <a:cubicBezTo>
                  <a:pt x="606679" y="261810"/>
                  <a:pt x="601218" y="303149"/>
                  <a:pt x="604266" y="326656"/>
                </a:cubicBezTo>
                <a:cubicBezTo>
                  <a:pt x="606679" y="343408"/>
                  <a:pt x="608838" y="351786"/>
                  <a:pt x="612013" y="351244"/>
                </a:cubicBezTo>
                <a:cubicBezTo>
                  <a:pt x="623443" y="363404"/>
                  <a:pt x="635508" y="368537"/>
                  <a:pt x="650113" y="367186"/>
                </a:cubicBezTo>
                <a:lnTo>
                  <a:pt x="647700" y="352596"/>
                </a:lnTo>
                <a:close/>
                <a:moveTo>
                  <a:pt x="834390" y="210210"/>
                </a:moveTo>
                <a:cubicBezTo>
                  <a:pt x="823595" y="223990"/>
                  <a:pt x="822833" y="223990"/>
                  <a:pt x="822833" y="223990"/>
                </a:cubicBezTo>
                <a:lnTo>
                  <a:pt x="822325" y="223990"/>
                </a:lnTo>
                <a:cubicBezTo>
                  <a:pt x="819912" y="225603"/>
                  <a:pt x="816102" y="232092"/>
                  <a:pt x="809879" y="245059"/>
                </a:cubicBezTo>
                <a:cubicBezTo>
                  <a:pt x="805307" y="249656"/>
                  <a:pt x="794766" y="271005"/>
                  <a:pt x="777240" y="307746"/>
                </a:cubicBezTo>
                <a:lnTo>
                  <a:pt x="758825" y="349618"/>
                </a:lnTo>
                <a:cubicBezTo>
                  <a:pt x="752094" y="365565"/>
                  <a:pt x="751332" y="366376"/>
                  <a:pt x="751332" y="366376"/>
                </a:cubicBezTo>
                <a:lnTo>
                  <a:pt x="750443" y="367186"/>
                </a:lnTo>
                <a:lnTo>
                  <a:pt x="744601" y="367186"/>
                </a:lnTo>
                <a:cubicBezTo>
                  <a:pt x="732917" y="367186"/>
                  <a:pt x="723265" y="362594"/>
                  <a:pt x="716280" y="354217"/>
                </a:cubicBezTo>
                <a:cubicBezTo>
                  <a:pt x="708660" y="349618"/>
                  <a:pt x="704088" y="338277"/>
                  <a:pt x="704088" y="320713"/>
                </a:cubicBezTo>
                <a:cubicBezTo>
                  <a:pt x="700278" y="232905"/>
                  <a:pt x="694944" y="189674"/>
                  <a:pt x="688975" y="189674"/>
                </a:cubicBezTo>
                <a:lnTo>
                  <a:pt x="688975" y="187515"/>
                </a:lnTo>
                <a:cubicBezTo>
                  <a:pt x="690372" y="184543"/>
                  <a:pt x="693547" y="182918"/>
                  <a:pt x="698119" y="181292"/>
                </a:cubicBezTo>
                <a:cubicBezTo>
                  <a:pt x="730758" y="186702"/>
                  <a:pt x="747522" y="194272"/>
                  <a:pt x="747522" y="204267"/>
                </a:cubicBezTo>
                <a:lnTo>
                  <a:pt x="747522" y="205879"/>
                </a:lnTo>
                <a:lnTo>
                  <a:pt x="745871" y="210210"/>
                </a:lnTo>
                <a:lnTo>
                  <a:pt x="749173" y="217233"/>
                </a:lnTo>
                <a:lnTo>
                  <a:pt x="747522" y="221018"/>
                </a:lnTo>
                <a:lnTo>
                  <a:pt x="750443" y="237490"/>
                </a:lnTo>
                <a:lnTo>
                  <a:pt x="749173" y="252082"/>
                </a:lnTo>
                <a:lnTo>
                  <a:pt x="749681" y="293967"/>
                </a:lnTo>
                <a:cubicBezTo>
                  <a:pt x="750443" y="311531"/>
                  <a:pt x="751332" y="311531"/>
                  <a:pt x="751332" y="311531"/>
                </a:cubicBezTo>
                <a:lnTo>
                  <a:pt x="752094" y="311531"/>
                </a:lnTo>
                <a:cubicBezTo>
                  <a:pt x="754253" y="311531"/>
                  <a:pt x="756666" y="306121"/>
                  <a:pt x="759714" y="295592"/>
                </a:cubicBezTo>
                <a:cubicBezTo>
                  <a:pt x="768858" y="283159"/>
                  <a:pt x="781812" y="258026"/>
                  <a:pt x="800100" y="218846"/>
                </a:cubicBezTo>
                <a:cubicBezTo>
                  <a:pt x="810641" y="208051"/>
                  <a:pt x="820674" y="188315"/>
                  <a:pt x="828167" y="158597"/>
                </a:cubicBezTo>
                <a:cubicBezTo>
                  <a:pt x="838962" y="144005"/>
                  <a:pt x="846582" y="137261"/>
                  <a:pt x="850392" y="137261"/>
                </a:cubicBezTo>
                <a:cubicBezTo>
                  <a:pt x="870077" y="137795"/>
                  <a:pt x="875411" y="144818"/>
                  <a:pt x="875411" y="156172"/>
                </a:cubicBezTo>
                <a:cubicBezTo>
                  <a:pt x="875411" y="159956"/>
                  <a:pt x="872490" y="165354"/>
                  <a:pt x="866267" y="172110"/>
                </a:cubicBezTo>
                <a:lnTo>
                  <a:pt x="834390" y="210210"/>
                </a:lnTo>
                <a:close/>
                <a:moveTo>
                  <a:pt x="912749" y="153200"/>
                </a:moveTo>
                <a:lnTo>
                  <a:pt x="897636" y="163728"/>
                </a:lnTo>
                <a:cubicBezTo>
                  <a:pt x="885444" y="175349"/>
                  <a:pt x="876300" y="186702"/>
                  <a:pt x="870839" y="199669"/>
                </a:cubicBezTo>
                <a:lnTo>
                  <a:pt x="870077" y="200482"/>
                </a:lnTo>
                <a:cubicBezTo>
                  <a:pt x="870077" y="200482"/>
                  <a:pt x="869569" y="201295"/>
                  <a:pt x="866267" y="206426"/>
                </a:cubicBezTo>
                <a:lnTo>
                  <a:pt x="854075" y="227774"/>
                </a:lnTo>
                <a:cubicBezTo>
                  <a:pt x="837438" y="267220"/>
                  <a:pt x="829056" y="296938"/>
                  <a:pt x="829056" y="316928"/>
                </a:cubicBezTo>
                <a:lnTo>
                  <a:pt x="829056" y="320713"/>
                </a:lnTo>
                <a:cubicBezTo>
                  <a:pt x="829056" y="327469"/>
                  <a:pt x="833628" y="335839"/>
                  <a:pt x="842772" y="345033"/>
                </a:cubicBezTo>
                <a:cubicBezTo>
                  <a:pt x="851154" y="360162"/>
                  <a:pt x="861695" y="367996"/>
                  <a:pt x="873887" y="367996"/>
                </a:cubicBezTo>
                <a:cubicBezTo>
                  <a:pt x="883793" y="365565"/>
                  <a:pt x="889254" y="363404"/>
                  <a:pt x="889254" y="361782"/>
                </a:cubicBezTo>
                <a:cubicBezTo>
                  <a:pt x="898398" y="355568"/>
                  <a:pt x="902970" y="351244"/>
                  <a:pt x="902970" y="348818"/>
                </a:cubicBezTo>
                <a:cubicBezTo>
                  <a:pt x="917321" y="330441"/>
                  <a:pt x="926465" y="315315"/>
                  <a:pt x="931037" y="303149"/>
                </a:cubicBezTo>
                <a:lnTo>
                  <a:pt x="931037" y="301536"/>
                </a:lnTo>
                <a:lnTo>
                  <a:pt x="928116" y="299364"/>
                </a:lnTo>
                <a:lnTo>
                  <a:pt x="925068" y="301536"/>
                </a:lnTo>
                <a:cubicBezTo>
                  <a:pt x="909701" y="324497"/>
                  <a:pt x="892937" y="340436"/>
                  <a:pt x="874649" y="349618"/>
                </a:cubicBezTo>
                <a:cubicBezTo>
                  <a:pt x="871728" y="349618"/>
                  <a:pt x="868680" y="347192"/>
                  <a:pt x="867029" y="343408"/>
                </a:cubicBezTo>
                <a:cubicBezTo>
                  <a:pt x="867029" y="317474"/>
                  <a:pt x="877062" y="281813"/>
                  <a:pt x="896747" y="237490"/>
                </a:cubicBezTo>
                <a:lnTo>
                  <a:pt x="907542" y="238303"/>
                </a:lnTo>
                <a:cubicBezTo>
                  <a:pt x="907542" y="238303"/>
                  <a:pt x="913511" y="239115"/>
                  <a:pt x="918845" y="236690"/>
                </a:cubicBezTo>
                <a:lnTo>
                  <a:pt x="937260" y="229387"/>
                </a:lnTo>
                <a:cubicBezTo>
                  <a:pt x="948563" y="223177"/>
                  <a:pt x="956945" y="213449"/>
                  <a:pt x="962405" y="199669"/>
                </a:cubicBezTo>
                <a:lnTo>
                  <a:pt x="962405" y="185077"/>
                </a:lnTo>
                <a:cubicBezTo>
                  <a:pt x="960755" y="175349"/>
                  <a:pt x="946912" y="164541"/>
                  <a:pt x="920496" y="152387"/>
                </a:cubicBezTo>
                <a:lnTo>
                  <a:pt x="912749" y="153200"/>
                </a:lnTo>
                <a:close/>
                <a:moveTo>
                  <a:pt x="938657" y="191300"/>
                </a:moveTo>
                <a:lnTo>
                  <a:pt x="940180" y="191300"/>
                </a:lnTo>
                <a:lnTo>
                  <a:pt x="941832" y="192913"/>
                </a:lnTo>
                <a:cubicBezTo>
                  <a:pt x="931037" y="216420"/>
                  <a:pt x="921004" y="227774"/>
                  <a:pt x="912114" y="227774"/>
                </a:cubicBezTo>
                <a:lnTo>
                  <a:pt x="905891" y="225603"/>
                </a:lnTo>
                <a:lnTo>
                  <a:pt x="905891" y="223990"/>
                </a:lnTo>
                <a:cubicBezTo>
                  <a:pt x="921893" y="202641"/>
                  <a:pt x="932688" y="191300"/>
                  <a:pt x="938657" y="191300"/>
                </a:cubicBezTo>
                <a:close/>
                <a:moveTo>
                  <a:pt x="101206" y="309905"/>
                </a:moveTo>
                <a:cubicBezTo>
                  <a:pt x="100393" y="320713"/>
                  <a:pt x="93649" y="341249"/>
                  <a:pt x="69354" y="341249"/>
                </a:cubicBezTo>
                <a:cubicBezTo>
                  <a:pt x="48031" y="341249"/>
                  <a:pt x="31305" y="325844"/>
                  <a:pt x="31305" y="293967"/>
                </a:cubicBezTo>
                <a:cubicBezTo>
                  <a:pt x="31305" y="265049"/>
                  <a:pt x="45605" y="246685"/>
                  <a:pt x="69354" y="246685"/>
                </a:cubicBezTo>
                <a:cubicBezTo>
                  <a:pt x="89052" y="246685"/>
                  <a:pt x="98234" y="261277"/>
                  <a:pt x="99847" y="271005"/>
                </a:cubicBezTo>
                <a:lnTo>
                  <a:pt x="129540" y="271005"/>
                </a:lnTo>
                <a:cubicBezTo>
                  <a:pt x="127914" y="253441"/>
                  <a:pt x="113347" y="221018"/>
                  <a:pt x="69354" y="221018"/>
                </a:cubicBezTo>
                <a:cubicBezTo>
                  <a:pt x="26720" y="221018"/>
                  <a:pt x="0" y="252895"/>
                  <a:pt x="0" y="293967"/>
                </a:cubicBezTo>
                <a:cubicBezTo>
                  <a:pt x="0" y="338277"/>
                  <a:pt x="28067" y="367186"/>
                  <a:pt x="69354" y="367186"/>
                </a:cubicBezTo>
                <a:cubicBezTo>
                  <a:pt x="115773" y="367186"/>
                  <a:pt x="130073" y="329895"/>
                  <a:pt x="130886" y="309905"/>
                </a:cubicBezTo>
                <a:lnTo>
                  <a:pt x="101206" y="309905"/>
                </a:lnTo>
                <a:close/>
                <a:moveTo>
                  <a:pt x="174332" y="223177"/>
                </a:moveTo>
                <a:lnTo>
                  <a:pt x="145453" y="223177"/>
                </a:lnTo>
                <a:lnTo>
                  <a:pt x="145453" y="248297"/>
                </a:lnTo>
                <a:lnTo>
                  <a:pt x="175145" y="248297"/>
                </a:lnTo>
                <a:lnTo>
                  <a:pt x="175145" y="223177"/>
                </a:lnTo>
                <a:lnTo>
                  <a:pt x="174332" y="223177"/>
                </a:lnTo>
                <a:close/>
                <a:moveTo>
                  <a:pt x="174332" y="261810"/>
                </a:moveTo>
                <a:lnTo>
                  <a:pt x="145453" y="261810"/>
                </a:lnTo>
                <a:lnTo>
                  <a:pt x="145453" y="363404"/>
                </a:lnTo>
                <a:lnTo>
                  <a:pt x="175145" y="363404"/>
                </a:lnTo>
                <a:lnTo>
                  <a:pt x="175145" y="261810"/>
                </a:lnTo>
                <a:lnTo>
                  <a:pt x="174332" y="261810"/>
                </a:lnTo>
                <a:close/>
                <a:moveTo>
                  <a:pt x="189712" y="288556"/>
                </a:moveTo>
                <a:cubicBezTo>
                  <a:pt x="189712" y="309905"/>
                  <a:pt x="208610" y="316928"/>
                  <a:pt x="219405" y="319087"/>
                </a:cubicBezTo>
                <a:cubicBezTo>
                  <a:pt x="222364" y="319900"/>
                  <a:pt x="229920" y="321259"/>
                  <a:pt x="232359" y="322059"/>
                </a:cubicBezTo>
                <a:cubicBezTo>
                  <a:pt x="242874" y="324497"/>
                  <a:pt x="252869" y="326656"/>
                  <a:pt x="252869" y="335038"/>
                </a:cubicBezTo>
                <a:cubicBezTo>
                  <a:pt x="252869" y="341249"/>
                  <a:pt x="246659" y="345846"/>
                  <a:pt x="234518" y="345846"/>
                </a:cubicBezTo>
                <a:cubicBezTo>
                  <a:pt x="223177" y="345846"/>
                  <a:pt x="215620" y="339623"/>
                  <a:pt x="214820" y="329895"/>
                </a:cubicBezTo>
                <a:lnTo>
                  <a:pt x="186474" y="329895"/>
                </a:lnTo>
                <a:cubicBezTo>
                  <a:pt x="187286" y="340436"/>
                  <a:pt x="193497" y="365565"/>
                  <a:pt x="234518" y="365565"/>
                </a:cubicBezTo>
                <a:cubicBezTo>
                  <a:pt x="272567" y="365565"/>
                  <a:pt x="283362" y="345033"/>
                  <a:pt x="283362" y="332867"/>
                </a:cubicBezTo>
                <a:cubicBezTo>
                  <a:pt x="283362" y="319087"/>
                  <a:pt x="274993" y="307746"/>
                  <a:pt x="249085" y="301536"/>
                </a:cubicBezTo>
                <a:cubicBezTo>
                  <a:pt x="247472" y="300723"/>
                  <a:pt x="239102" y="299364"/>
                  <a:pt x="236131" y="298564"/>
                </a:cubicBezTo>
                <a:cubicBezTo>
                  <a:pt x="223177" y="295592"/>
                  <a:pt x="219405" y="293154"/>
                  <a:pt x="219405" y="286397"/>
                </a:cubicBezTo>
                <a:cubicBezTo>
                  <a:pt x="219405" y="281000"/>
                  <a:pt x="226148" y="278028"/>
                  <a:pt x="232892" y="278028"/>
                </a:cubicBezTo>
                <a:cubicBezTo>
                  <a:pt x="249085" y="278028"/>
                  <a:pt x="252056" y="286397"/>
                  <a:pt x="252869" y="290995"/>
                </a:cubicBezTo>
                <a:lnTo>
                  <a:pt x="280936" y="290995"/>
                </a:lnTo>
                <a:cubicBezTo>
                  <a:pt x="280123" y="281000"/>
                  <a:pt x="272567" y="259651"/>
                  <a:pt x="232892" y="259651"/>
                </a:cubicBezTo>
                <a:cubicBezTo>
                  <a:pt x="201053" y="259651"/>
                  <a:pt x="189712" y="275590"/>
                  <a:pt x="189712" y="288556"/>
                </a:cubicBezTo>
                <a:close/>
                <a:moveTo>
                  <a:pt x="366204" y="326656"/>
                </a:moveTo>
                <a:cubicBezTo>
                  <a:pt x="364045" y="335839"/>
                  <a:pt x="357848" y="345846"/>
                  <a:pt x="344893" y="345846"/>
                </a:cubicBezTo>
                <a:cubicBezTo>
                  <a:pt x="328968" y="345846"/>
                  <a:pt x="321411" y="332067"/>
                  <a:pt x="321411" y="312877"/>
                </a:cubicBezTo>
                <a:cubicBezTo>
                  <a:pt x="321411" y="298564"/>
                  <a:pt x="326809" y="280187"/>
                  <a:pt x="344893" y="280187"/>
                </a:cubicBezTo>
                <a:cubicBezTo>
                  <a:pt x="356489" y="280187"/>
                  <a:pt x="363245" y="288556"/>
                  <a:pt x="365404" y="296938"/>
                </a:cubicBezTo>
                <a:lnTo>
                  <a:pt x="394550" y="296938"/>
                </a:lnTo>
                <a:cubicBezTo>
                  <a:pt x="392925" y="281000"/>
                  <a:pt x="380784" y="258838"/>
                  <a:pt x="344893" y="258838"/>
                </a:cubicBezTo>
                <a:cubicBezTo>
                  <a:pt x="313042" y="258838"/>
                  <a:pt x="290918" y="279641"/>
                  <a:pt x="290918" y="312344"/>
                </a:cubicBezTo>
                <a:cubicBezTo>
                  <a:pt x="290918" y="345300"/>
                  <a:pt x="313042" y="365565"/>
                  <a:pt x="344893" y="365565"/>
                </a:cubicBezTo>
                <a:cubicBezTo>
                  <a:pt x="382397" y="365565"/>
                  <a:pt x="392925" y="342062"/>
                  <a:pt x="394550" y="325844"/>
                </a:cubicBezTo>
                <a:lnTo>
                  <a:pt x="366204" y="325844"/>
                </a:lnTo>
                <a:lnTo>
                  <a:pt x="366204" y="326656"/>
                </a:lnTo>
                <a:close/>
                <a:moveTo>
                  <a:pt x="456882" y="366376"/>
                </a:moveTo>
                <a:cubicBezTo>
                  <a:pt x="488188" y="366376"/>
                  <a:pt x="510857" y="345846"/>
                  <a:pt x="510857" y="312877"/>
                </a:cubicBezTo>
                <a:cubicBezTo>
                  <a:pt x="510857" y="279374"/>
                  <a:pt x="488188" y="259651"/>
                  <a:pt x="456882" y="259651"/>
                </a:cubicBezTo>
                <a:cubicBezTo>
                  <a:pt x="425043" y="259651"/>
                  <a:pt x="402907" y="280187"/>
                  <a:pt x="402907" y="312877"/>
                </a:cubicBezTo>
                <a:cubicBezTo>
                  <a:pt x="402907" y="345846"/>
                  <a:pt x="425043" y="366376"/>
                  <a:pt x="456882" y="366376"/>
                </a:cubicBezTo>
                <a:close/>
                <a:moveTo>
                  <a:pt x="479818" y="312877"/>
                </a:moveTo>
                <a:cubicBezTo>
                  <a:pt x="479818" y="329895"/>
                  <a:pt x="472808" y="345846"/>
                  <a:pt x="456069" y="345846"/>
                </a:cubicBezTo>
                <a:cubicBezTo>
                  <a:pt x="440156" y="345846"/>
                  <a:pt x="432600" y="332067"/>
                  <a:pt x="432600" y="312877"/>
                </a:cubicBezTo>
                <a:cubicBezTo>
                  <a:pt x="432600" y="299364"/>
                  <a:pt x="437997" y="280187"/>
                  <a:pt x="456069" y="280187"/>
                </a:cubicBezTo>
                <a:cubicBezTo>
                  <a:pt x="472808" y="280187"/>
                  <a:pt x="479818" y="296126"/>
                  <a:pt x="479818" y="312877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115310" y="1561365"/>
            <a:ext cx="2068611" cy="281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Network Skills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6" name="object 426"/>
          <p:cNvSpPr/>
          <p:nvPr/>
        </p:nvSpPr>
        <p:spPr>
          <a:xfrm>
            <a:off x="3114675" y="1872361"/>
            <a:ext cx="1978152" cy="15240"/>
          </a:xfrm>
          <a:custGeom>
            <a:avLst/>
            <a:gdLst/>
            <a:ahLst/>
            <a:cxnLst/>
            <a:rect l="l" t="t" r="r" b="b"/>
            <a:pathLst>
              <a:path w="1978152" h="15240">
                <a:moveTo>
                  <a:pt x="0" y="0"/>
                </a:moveTo>
                <a:lnTo>
                  <a:pt x="989076" y="0"/>
                </a:lnTo>
                <a:lnTo>
                  <a:pt x="1978152" y="0"/>
                </a:lnTo>
                <a:lnTo>
                  <a:pt x="1978152" y="15240"/>
                </a:lnTo>
                <a:lnTo>
                  <a:pt x="989076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3039110" y="1997765"/>
            <a:ext cx="3892602" cy="2869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Layer 2 &amp; 3 Fundamentals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39110" y="2434009"/>
            <a:ext cx="2697480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Quality of Service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39110" y="2872640"/>
            <a:ext cx="4009533" cy="2871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Security and Segmentation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39110" y="3309040"/>
            <a:ext cx="2657552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Linux Networking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39110" y="3744622"/>
            <a:ext cx="3270568" cy="2871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Container Networking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39110" y="4181148"/>
            <a:ext cx="2739543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Cloud Networking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039110" y="4617266"/>
            <a:ext cx="2407615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IOT Networking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39110" y="5052850"/>
            <a:ext cx="4421728" cy="2871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Model Driven Programmability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039110" y="5492347"/>
            <a:ext cx="4536338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Network Function Virtualization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63612" y="1532055"/>
            <a:ext cx="2017167" cy="2808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Platform Skills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7561706" y="1842643"/>
            <a:ext cx="1929384" cy="15240"/>
          </a:xfrm>
          <a:custGeom>
            <a:avLst/>
            <a:gdLst/>
            <a:ahLst/>
            <a:cxnLst/>
            <a:rect l="l" t="t" r="r" b="b"/>
            <a:pathLst>
              <a:path w="1929384" h="15240">
                <a:moveTo>
                  <a:pt x="0" y="0"/>
                </a:moveTo>
                <a:lnTo>
                  <a:pt x="964693" y="0"/>
                </a:lnTo>
                <a:lnTo>
                  <a:pt x="1929385" y="0"/>
                </a:lnTo>
                <a:lnTo>
                  <a:pt x="1929385" y="15240"/>
                </a:lnTo>
                <a:lnTo>
                  <a:pt x="964693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7487412" y="1968301"/>
            <a:ext cx="3070250" cy="289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Linux Administration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487412" y="2403884"/>
            <a:ext cx="3644253" cy="290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9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340" spc="10" dirty="0">
                <a:solidFill>
                  <a:srgbClr val="353535"/>
                </a:solidFill>
                <a:latin typeface="Arial"/>
                <a:cs typeface="Arial"/>
              </a:rPr>
              <a:t>Container Fundamentals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487412" y="2843330"/>
            <a:ext cx="3579268" cy="289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Micro Service Platforms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487412" y="3278913"/>
            <a:ext cx="3120692" cy="290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Cloud Fundamentals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563612" y="3715312"/>
            <a:ext cx="2721558" cy="2808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Programming Skills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7561706" y="4025011"/>
            <a:ext cx="2633472" cy="15240"/>
          </a:xfrm>
          <a:custGeom>
            <a:avLst/>
            <a:gdLst/>
            <a:ahLst/>
            <a:cxnLst/>
            <a:rect l="l" t="t" r="r" b="b"/>
            <a:pathLst>
              <a:path w="2633472" h="15240">
                <a:moveTo>
                  <a:pt x="0" y="0"/>
                </a:moveTo>
                <a:lnTo>
                  <a:pt x="877825" y="0"/>
                </a:lnTo>
                <a:lnTo>
                  <a:pt x="1755649" y="0"/>
                </a:lnTo>
                <a:lnTo>
                  <a:pt x="2633473" y="0"/>
                </a:lnTo>
                <a:lnTo>
                  <a:pt x="2633473" y="15240"/>
                </a:lnTo>
                <a:lnTo>
                  <a:pt x="1755649" y="15240"/>
                </a:lnTo>
                <a:lnTo>
                  <a:pt x="877825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7487412" y="4151557"/>
            <a:ext cx="4283344" cy="289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Data Formats </a:t>
            </a:r>
            <a:r>
              <a:rPr sz="1600" spc="10" dirty="0">
                <a:solidFill>
                  <a:srgbClr val="353535"/>
                </a:solidFill>
                <a:latin typeface="Arial"/>
                <a:cs typeface="Arial"/>
              </a:rPr>
              <a:t>(ex: JSON, YAML, etc)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487412" y="4587141"/>
            <a:ext cx="2562655" cy="2902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Python and APIs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712964" y="4933346"/>
            <a:ext cx="2484390" cy="188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53535"/>
                </a:solidFill>
                <a:latin typeface="Arial"/>
                <a:cs typeface="Arial"/>
              </a:rPr>
              <a:t>(ex: REST, NETCONF, etc)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7487412" y="5254907"/>
            <a:ext cx="4260302" cy="290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Source Control </a:t>
            </a:r>
            <a:r>
              <a:rPr sz="1600" spc="10" dirty="0">
                <a:solidFill>
                  <a:srgbClr val="353535"/>
                </a:solidFill>
                <a:latin typeface="Arial"/>
                <a:cs typeface="Arial"/>
              </a:rPr>
              <a:t>(ex: git, GitLab, etc)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487412" y="5694430"/>
            <a:ext cx="4023357" cy="2899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5073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Configuration Management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712964" y="6037053"/>
            <a:ext cx="2923555" cy="188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53535"/>
                </a:solidFill>
                <a:latin typeface="Arial"/>
                <a:cs typeface="Arial"/>
              </a:rPr>
              <a:t>(ex: NSO, Ansible, Puppet, etc)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85190" y="437863"/>
            <a:ext cx="8027101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Carl has Embraced Programmability!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07"/>
            <a:ext cx="3837432" cy="3730752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026910" y="6659852"/>
            <a:ext cx="710489" cy="926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353535"/>
                </a:solidFill>
                <a:latin typeface="Arial"/>
                <a:cs typeface="Arial"/>
              </a:rPr>
              <a:t>DEVNET-1725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1428222" y="6640650"/>
            <a:ext cx="152704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353535"/>
                </a:solidFill>
                <a:latin typeface="Arial"/>
                <a:cs typeface="Arial"/>
              </a:rPr>
              <a:t>36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6980163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Meet Carl the Network Engineer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21436" y="2077840"/>
            <a:ext cx="3023991" cy="3120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Programming Skills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194" y="2404237"/>
            <a:ext cx="2926067" cy="27432"/>
          </a:xfrm>
          <a:custGeom>
            <a:avLst/>
            <a:gdLst/>
            <a:ahLst/>
            <a:cxnLst/>
            <a:rect l="l" t="t" r="r" b="b"/>
            <a:pathLst>
              <a:path w="2926067" h="27432">
                <a:moveTo>
                  <a:pt x="0" y="0"/>
                </a:moveTo>
                <a:lnTo>
                  <a:pt x="731508" y="0"/>
                </a:lnTo>
                <a:lnTo>
                  <a:pt x="1463028" y="0"/>
                </a:lnTo>
                <a:lnTo>
                  <a:pt x="2194548" y="0"/>
                </a:lnTo>
                <a:lnTo>
                  <a:pt x="2926068" y="0"/>
                </a:lnTo>
                <a:lnTo>
                  <a:pt x="2926068" y="27432"/>
                </a:lnTo>
                <a:lnTo>
                  <a:pt x="2194548" y="27432"/>
                </a:lnTo>
                <a:lnTo>
                  <a:pt x="1463028" y="27432"/>
                </a:lnTo>
                <a:lnTo>
                  <a:pt x="731508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155559" y="2076978"/>
            <a:ext cx="2704931" cy="3117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Networking Skills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53400" y="2402840"/>
            <a:ext cx="2606040" cy="27432"/>
          </a:xfrm>
          <a:custGeom>
            <a:avLst/>
            <a:gdLst/>
            <a:ahLst/>
            <a:cxnLst/>
            <a:rect l="l" t="t" r="r" b="b"/>
            <a:pathLst>
              <a:path w="2606040" h="27432">
                <a:moveTo>
                  <a:pt x="0" y="0"/>
                </a:moveTo>
                <a:lnTo>
                  <a:pt x="868680" y="0"/>
                </a:lnTo>
                <a:lnTo>
                  <a:pt x="1737360" y="0"/>
                </a:lnTo>
                <a:lnTo>
                  <a:pt x="2606040" y="0"/>
                </a:lnTo>
                <a:lnTo>
                  <a:pt x="2606040" y="27432"/>
                </a:lnTo>
                <a:lnTo>
                  <a:pt x="1737360" y="27432"/>
                </a:lnTo>
                <a:lnTo>
                  <a:pt x="868680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675436" y="2620060"/>
            <a:ext cx="2097031" cy="9555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TCL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EEM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Expect Scripts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02981" y="2603677"/>
            <a:ext cx="1520946" cy="2414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Spanning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047988" y="2603677"/>
            <a:ext cx="212506" cy="2331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185148" y="2603677"/>
            <a:ext cx="594766" cy="2331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602981" y="2908196"/>
            <a:ext cx="3880240" cy="34339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Routing Protocols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QoS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VPN Design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Spanning-Tree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VOIP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Fibre Channel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Security Policy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MPLS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Spanning-Tree</a:t>
            </a:r>
            <a:endParaRPr sz="2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•   Did I mention Spanning-Tree?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64" y="1898904"/>
            <a:ext cx="2587752" cy="34838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4" y="1143000"/>
            <a:ext cx="3252215" cy="40355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4" y="2798064"/>
            <a:ext cx="4203192" cy="2188464"/>
          </a:xfrm>
          <a:prstGeom prst="rect">
            <a:avLst/>
          </a:prstGeom>
        </p:spPr>
      </p:pic>
      <p:sp>
        <p:nvSpPr>
          <p:cNvPr id="429" name="object 429"/>
          <p:cNvSpPr/>
          <p:nvPr/>
        </p:nvSpPr>
        <p:spPr>
          <a:xfrm>
            <a:off x="8400288" y="2828544"/>
            <a:ext cx="999744" cy="1008888"/>
          </a:xfrm>
          <a:custGeom>
            <a:avLst/>
            <a:gdLst/>
            <a:ahLst/>
            <a:cxnLst/>
            <a:rect l="l" t="t" r="r" b="b"/>
            <a:pathLst>
              <a:path w="999744" h="1008888">
                <a:moveTo>
                  <a:pt x="19812" y="55118"/>
                </a:moveTo>
                <a:cubicBezTo>
                  <a:pt x="19812" y="35559"/>
                  <a:pt x="35560" y="19812"/>
                  <a:pt x="55118" y="19812"/>
                </a:cubicBezTo>
                <a:lnTo>
                  <a:pt x="944626" y="19812"/>
                </a:lnTo>
                <a:cubicBezTo>
                  <a:pt x="964184" y="19812"/>
                  <a:pt x="979932" y="35559"/>
                  <a:pt x="979932" y="55118"/>
                </a:cubicBezTo>
                <a:lnTo>
                  <a:pt x="979932" y="953770"/>
                </a:lnTo>
                <a:cubicBezTo>
                  <a:pt x="979932" y="973328"/>
                  <a:pt x="964184" y="989076"/>
                  <a:pt x="944626" y="989076"/>
                </a:cubicBezTo>
                <a:lnTo>
                  <a:pt x="55118" y="989076"/>
                </a:lnTo>
                <a:cubicBezTo>
                  <a:pt x="35560" y="989076"/>
                  <a:pt x="19812" y="973328"/>
                  <a:pt x="19812" y="953770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448800" y="2828544"/>
            <a:ext cx="996696" cy="1008888"/>
          </a:xfrm>
          <a:custGeom>
            <a:avLst/>
            <a:gdLst/>
            <a:ahLst/>
            <a:cxnLst/>
            <a:rect l="l" t="t" r="r" b="b"/>
            <a:pathLst>
              <a:path w="996696" h="1008888">
                <a:moveTo>
                  <a:pt x="19812" y="54990"/>
                </a:moveTo>
                <a:cubicBezTo>
                  <a:pt x="19812" y="35559"/>
                  <a:pt x="35560" y="19812"/>
                  <a:pt x="54991" y="19812"/>
                </a:cubicBezTo>
                <a:lnTo>
                  <a:pt x="941705" y="19812"/>
                </a:lnTo>
                <a:cubicBezTo>
                  <a:pt x="961136" y="19812"/>
                  <a:pt x="976884" y="35559"/>
                  <a:pt x="976884" y="54990"/>
                </a:cubicBezTo>
                <a:lnTo>
                  <a:pt x="976884" y="953897"/>
                </a:lnTo>
                <a:cubicBezTo>
                  <a:pt x="976884" y="973328"/>
                  <a:pt x="961136" y="989076"/>
                  <a:pt x="941705" y="989076"/>
                </a:cubicBezTo>
                <a:lnTo>
                  <a:pt x="54991" y="989076"/>
                </a:lnTo>
                <a:cubicBezTo>
                  <a:pt x="35560" y="989076"/>
                  <a:pt x="19812" y="973328"/>
                  <a:pt x="19812" y="953897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0494264" y="2828544"/>
            <a:ext cx="999744" cy="1008888"/>
          </a:xfrm>
          <a:custGeom>
            <a:avLst/>
            <a:gdLst/>
            <a:ahLst/>
            <a:cxnLst/>
            <a:rect l="l" t="t" r="r" b="b"/>
            <a:pathLst>
              <a:path w="999744" h="1008888">
                <a:moveTo>
                  <a:pt x="19812" y="55118"/>
                </a:moveTo>
                <a:cubicBezTo>
                  <a:pt x="19812" y="35559"/>
                  <a:pt x="35560" y="19812"/>
                  <a:pt x="55118" y="19812"/>
                </a:cubicBezTo>
                <a:lnTo>
                  <a:pt x="944626" y="19812"/>
                </a:lnTo>
                <a:cubicBezTo>
                  <a:pt x="964184" y="19812"/>
                  <a:pt x="979932" y="35559"/>
                  <a:pt x="979932" y="55118"/>
                </a:cubicBezTo>
                <a:lnTo>
                  <a:pt x="979932" y="953770"/>
                </a:lnTo>
                <a:cubicBezTo>
                  <a:pt x="979932" y="973328"/>
                  <a:pt x="964184" y="989076"/>
                  <a:pt x="944626" y="989076"/>
                </a:cubicBezTo>
                <a:lnTo>
                  <a:pt x="55118" y="989076"/>
                </a:lnTo>
                <a:cubicBezTo>
                  <a:pt x="35560" y="989076"/>
                  <a:pt x="19812" y="973328"/>
                  <a:pt x="19812" y="953770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824" y="2828544"/>
            <a:ext cx="646176" cy="1008888"/>
          </a:xfrm>
          <a:prstGeom prst="rect">
            <a:avLst/>
          </a:prstGeom>
        </p:spPr>
      </p:pic>
      <p:sp>
        <p:nvSpPr>
          <p:cNvPr id="432" name="object 432"/>
          <p:cNvSpPr/>
          <p:nvPr/>
        </p:nvSpPr>
        <p:spPr>
          <a:xfrm>
            <a:off x="8400288" y="3953256"/>
            <a:ext cx="999744" cy="1011936"/>
          </a:xfrm>
          <a:custGeom>
            <a:avLst/>
            <a:gdLst/>
            <a:ahLst/>
            <a:cxnLst/>
            <a:rect l="l" t="t" r="r" b="b"/>
            <a:pathLst>
              <a:path w="999744" h="1011936">
                <a:moveTo>
                  <a:pt x="19812" y="55118"/>
                </a:moveTo>
                <a:cubicBezTo>
                  <a:pt x="19812" y="35560"/>
                  <a:pt x="35560" y="19812"/>
                  <a:pt x="55118" y="19812"/>
                </a:cubicBezTo>
                <a:lnTo>
                  <a:pt x="944626" y="19812"/>
                </a:lnTo>
                <a:cubicBezTo>
                  <a:pt x="964057" y="19812"/>
                  <a:pt x="979932" y="35560"/>
                  <a:pt x="979932" y="55118"/>
                </a:cubicBezTo>
                <a:lnTo>
                  <a:pt x="979932" y="956818"/>
                </a:lnTo>
                <a:cubicBezTo>
                  <a:pt x="979932" y="976376"/>
                  <a:pt x="964057" y="992124"/>
                  <a:pt x="944626" y="992124"/>
                </a:cubicBezTo>
                <a:lnTo>
                  <a:pt x="55118" y="992124"/>
                </a:lnTo>
                <a:cubicBezTo>
                  <a:pt x="35560" y="992124"/>
                  <a:pt x="19812" y="976376"/>
                  <a:pt x="19812" y="956818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448800" y="3953256"/>
            <a:ext cx="996696" cy="1011936"/>
          </a:xfrm>
          <a:custGeom>
            <a:avLst/>
            <a:gdLst/>
            <a:ahLst/>
            <a:cxnLst/>
            <a:rect l="l" t="t" r="r" b="b"/>
            <a:pathLst>
              <a:path w="996696" h="1011936">
                <a:moveTo>
                  <a:pt x="19812" y="54991"/>
                </a:moveTo>
                <a:cubicBezTo>
                  <a:pt x="19812" y="35560"/>
                  <a:pt x="35560" y="19812"/>
                  <a:pt x="54991" y="19812"/>
                </a:cubicBezTo>
                <a:lnTo>
                  <a:pt x="941705" y="19812"/>
                </a:lnTo>
                <a:cubicBezTo>
                  <a:pt x="961136" y="19812"/>
                  <a:pt x="976884" y="35560"/>
                  <a:pt x="976884" y="54991"/>
                </a:cubicBezTo>
                <a:lnTo>
                  <a:pt x="976884" y="956945"/>
                </a:lnTo>
                <a:cubicBezTo>
                  <a:pt x="976884" y="976376"/>
                  <a:pt x="961136" y="992124"/>
                  <a:pt x="941705" y="992124"/>
                </a:cubicBezTo>
                <a:lnTo>
                  <a:pt x="54991" y="992124"/>
                </a:lnTo>
                <a:cubicBezTo>
                  <a:pt x="35560" y="992124"/>
                  <a:pt x="19812" y="976376"/>
                  <a:pt x="19812" y="956945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0494264" y="3953256"/>
            <a:ext cx="999744" cy="1011936"/>
          </a:xfrm>
          <a:custGeom>
            <a:avLst/>
            <a:gdLst/>
            <a:ahLst/>
            <a:cxnLst/>
            <a:rect l="l" t="t" r="r" b="b"/>
            <a:pathLst>
              <a:path w="999744" h="1011936">
                <a:moveTo>
                  <a:pt x="19812" y="55118"/>
                </a:moveTo>
                <a:cubicBezTo>
                  <a:pt x="19812" y="35560"/>
                  <a:pt x="35560" y="19812"/>
                  <a:pt x="55118" y="19812"/>
                </a:cubicBezTo>
                <a:lnTo>
                  <a:pt x="944626" y="19812"/>
                </a:lnTo>
                <a:cubicBezTo>
                  <a:pt x="964057" y="19812"/>
                  <a:pt x="979932" y="35560"/>
                  <a:pt x="979932" y="55118"/>
                </a:cubicBezTo>
                <a:lnTo>
                  <a:pt x="979932" y="956818"/>
                </a:lnTo>
                <a:cubicBezTo>
                  <a:pt x="979932" y="976376"/>
                  <a:pt x="964057" y="992124"/>
                  <a:pt x="944626" y="992124"/>
                </a:cubicBezTo>
                <a:lnTo>
                  <a:pt x="55118" y="992124"/>
                </a:lnTo>
                <a:cubicBezTo>
                  <a:pt x="35560" y="992124"/>
                  <a:pt x="19812" y="976376"/>
                  <a:pt x="19812" y="956818"/>
                </a:cubicBez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292"/>
            <a:ext cx="12174347" cy="397205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171686" y="5330207"/>
            <a:ext cx="2836201" cy="4384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Summing up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84250" y="1657243"/>
            <a:ext cx="9241997" cy="7644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9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590" spc="10" dirty="0">
                <a:solidFill>
                  <a:srgbClr val="353535"/>
                </a:solidFill>
                <a:latin typeface="Arial"/>
                <a:cs typeface="Arial"/>
              </a:rPr>
              <a:t>We looked back on the history of the network and network</a:t>
            </a:r>
            <a:endParaRPr sz="25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engineering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84250" y="2617617"/>
            <a:ext cx="7383559" cy="3207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Traveled through the Four Ages of Networking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4250" y="3197118"/>
            <a:ext cx="7881577" cy="3207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Explored how NetDevOps will change Networking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4250" y="3773444"/>
            <a:ext cx="8508163" cy="3207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650" spc="10" dirty="0">
                <a:solidFill>
                  <a:srgbClr val="353535"/>
                </a:solidFill>
                <a:latin typeface="Arial"/>
                <a:cs typeface="Arial"/>
              </a:rPr>
              <a:t>Considered the skills a network engineer needs today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75436" y="637534"/>
            <a:ext cx="1685605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Review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87603" y="1660071"/>
            <a:ext cx="3178454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NetDevOps Readings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43051" y="2187660"/>
            <a:ext cx="178033" cy="1518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5" name="object 435"/>
          <p:cNvSpPr/>
          <p:nvPr/>
        </p:nvSpPr>
        <p:spPr>
          <a:xfrm>
            <a:off x="1095248" y="2360676"/>
            <a:ext cx="4678680" cy="12192"/>
          </a:xfrm>
          <a:custGeom>
            <a:avLst/>
            <a:gdLst/>
            <a:ahLst/>
            <a:cxnLst/>
            <a:rect l="l" t="t" r="r" b="b"/>
            <a:pathLst>
              <a:path w="4678680" h="12192">
                <a:moveTo>
                  <a:pt x="0" y="0"/>
                </a:moveTo>
                <a:lnTo>
                  <a:pt x="1169670" y="0"/>
                </a:lnTo>
                <a:lnTo>
                  <a:pt x="2339340" y="0"/>
                </a:lnTo>
                <a:lnTo>
                  <a:pt x="3509010" y="0"/>
                </a:lnTo>
                <a:lnTo>
                  <a:pt x="4678680" y="0"/>
                </a:lnTo>
                <a:lnTo>
                  <a:pt x="4678680" y="12192"/>
                </a:lnTo>
                <a:lnTo>
                  <a:pt x="3509010" y="12192"/>
                </a:lnTo>
                <a:lnTo>
                  <a:pt x="2339340" y="12192"/>
                </a:lnTo>
                <a:lnTo>
                  <a:pt x="1169670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095451" y="2083878"/>
            <a:ext cx="4759110" cy="623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Embrace NetDevOps, Say Goodbye to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a "Culture of Fear”</a:t>
            </a:r>
            <a:endParaRPr sz="2100">
              <a:latin typeface="Arial"/>
              <a:cs typeface="Arial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1095248" y="2668524"/>
            <a:ext cx="2261616" cy="12191"/>
          </a:xfrm>
          <a:custGeom>
            <a:avLst/>
            <a:gdLst/>
            <a:ahLst/>
            <a:cxnLst/>
            <a:rect l="l" t="t" r="r" b="b"/>
            <a:pathLst>
              <a:path w="2261616" h="12191">
                <a:moveTo>
                  <a:pt x="0" y="0"/>
                </a:moveTo>
                <a:lnTo>
                  <a:pt x="1130808" y="0"/>
                </a:lnTo>
                <a:lnTo>
                  <a:pt x="2261616" y="0"/>
                </a:lnTo>
                <a:lnTo>
                  <a:pt x="2261616" y="12191"/>
                </a:lnTo>
                <a:lnTo>
                  <a:pt x="1130808" y="12191"/>
                </a:lnTo>
                <a:lnTo>
                  <a:pt x="0" y="12191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943051" y="2879936"/>
            <a:ext cx="178033" cy="1518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7" name="object 437"/>
          <p:cNvSpPr/>
          <p:nvPr/>
        </p:nvSpPr>
        <p:spPr>
          <a:xfrm>
            <a:off x="1095248" y="3052571"/>
            <a:ext cx="3130296" cy="12192"/>
          </a:xfrm>
          <a:custGeom>
            <a:avLst/>
            <a:gdLst/>
            <a:ahLst/>
            <a:cxnLst/>
            <a:rect l="l" t="t" r="r" b="b"/>
            <a:pathLst>
              <a:path w="3130296" h="12192">
                <a:moveTo>
                  <a:pt x="0" y="0"/>
                </a:moveTo>
                <a:lnTo>
                  <a:pt x="1043432" y="0"/>
                </a:lnTo>
                <a:lnTo>
                  <a:pt x="2086864" y="0"/>
                </a:lnTo>
                <a:lnTo>
                  <a:pt x="3130296" y="0"/>
                </a:lnTo>
                <a:lnTo>
                  <a:pt x="3130296" y="12193"/>
                </a:lnTo>
                <a:lnTo>
                  <a:pt x="2086864" y="12193"/>
                </a:lnTo>
                <a:lnTo>
                  <a:pt x="1043432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095451" y="2776155"/>
            <a:ext cx="3210581" cy="626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NetDevOps Goes Beyond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Infrastructure as Code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38" name="object 438"/>
          <p:cNvSpPr/>
          <p:nvPr/>
        </p:nvSpPr>
        <p:spPr>
          <a:xfrm>
            <a:off x="1095248" y="3363468"/>
            <a:ext cx="2712720" cy="12191"/>
          </a:xfrm>
          <a:custGeom>
            <a:avLst/>
            <a:gdLst/>
            <a:ahLst/>
            <a:cxnLst/>
            <a:rect l="l" t="t" r="r" b="b"/>
            <a:pathLst>
              <a:path w="2712720" h="12191">
                <a:moveTo>
                  <a:pt x="0" y="0"/>
                </a:moveTo>
                <a:lnTo>
                  <a:pt x="904240" y="0"/>
                </a:lnTo>
                <a:lnTo>
                  <a:pt x="1808480" y="0"/>
                </a:lnTo>
                <a:lnTo>
                  <a:pt x="2712720" y="0"/>
                </a:lnTo>
                <a:lnTo>
                  <a:pt x="2712720" y="12191"/>
                </a:lnTo>
                <a:lnTo>
                  <a:pt x="1808480" y="12191"/>
                </a:lnTo>
                <a:lnTo>
                  <a:pt x="904240" y="12191"/>
                </a:lnTo>
                <a:lnTo>
                  <a:pt x="0" y="12191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943051" y="3471353"/>
            <a:ext cx="4865885" cy="2555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What does "Network as Code" Mean?</a:t>
            </a:r>
            <a:endParaRPr sz="2100">
              <a:latin typeface="Arial"/>
              <a:cs typeface="Arial"/>
            </a:endParaRPr>
          </a:p>
        </p:txBody>
      </p:sp>
      <p:sp>
        <p:nvSpPr>
          <p:cNvPr id="439" name="object 439"/>
          <p:cNvSpPr/>
          <p:nvPr/>
        </p:nvSpPr>
        <p:spPr>
          <a:xfrm>
            <a:off x="1095248" y="3747516"/>
            <a:ext cx="4632960" cy="12192"/>
          </a:xfrm>
          <a:custGeom>
            <a:avLst/>
            <a:gdLst/>
            <a:ahLst/>
            <a:cxnLst/>
            <a:rect l="l" t="t" r="r" b="b"/>
            <a:pathLst>
              <a:path w="4632960" h="12192">
                <a:moveTo>
                  <a:pt x="0" y="0"/>
                </a:moveTo>
                <a:lnTo>
                  <a:pt x="1158240" y="0"/>
                </a:lnTo>
                <a:lnTo>
                  <a:pt x="2316480" y="0"/>
                </a:lnTo>
                <a:lnTo>
                  <a:pt x="3474720" y="0"/>
                </a:lnTo>
                <a:lnTo>
                  <a:pt x="4632960" y="0"/>
                </a:lnTo>
                <a:lnTo>
                  <a:pt x="4632960" y="12192"/>
                </a:lnTo>
                <a:lnTo>
                  <a:pt x="3474720" y="12192"/>
                </a:lnTo>
                <a:lnTo>
                  <a:pt x="2316480" y="12192"/>
                </a:lnTo>
                <a:lnTo>
                  <a:pt x="1158240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943051" y="3959712"/>
            <a:ext cx="177698" cy="151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0" name="object 440"/>
          <p:cNvSpPr/>
          <p:nvPr/>
        </p:nvSpPr>
        <p:spPr>
          <a:xfrm>
            <a:off x="1095248" y="4131564"/>
            <a:ext cx="3901440" cy="12192"/>
          </a:xfrm>
          <a:custGeom>
            <a:avLst/>
            <a:gdLst/>
            <a:ahLst/>
            <a:cxnLst/>
            <a:rect l="l" t="t" r="r" b="b"/>
            <a:pathLst>
              <a:path w="3901440" h="12192">
                <a:moveTo>
                  <a:pt x="0" y="0"/>
                </a:moveTo>
                <a:lnTo>
                  <a:pt x="975359" y="0"/>
                </a:lnTo>
                <a:lnTo>
                  <a:pt x="1950720" y="0"/>
                </a:lnTo>
                <a:lnTo>
                  <a:pt x="2926080" y="0"/>
                </a:lnTo>
                <a:lnTo>
                  <a:pt x="3901440" y="0"/>
                </a:lnTo>
                <a:lnTo>
                  <a:pt x="3901440" y="12192"/>
                </a:lnTo>
                <a:lnTo>
                  <a:pt x="2926080" y="12192"/>
                </a:lnTo>
                <a:lnTo>
                  <a:pt x="1950720" y="12192"/>
                </a:lnTo>
                <a:lnTo>
                  <a:pt x="975359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095451" y="3855936"/>
            <a:ext cx="3981730" cy="6224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A Network Engineers Journey in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Programmability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1" name="object 441"/>
          <p:cNvSpPr/>
          <p:nvPr/>
        </p:nvSpPr>
        <p:spPr>
          <a:xfrm>
            <a:off x="1095248" y="4439412"/>
            <a:ext cx="1965960" cy="12192"/>
          </a:xfrm>
          <a:custGeom>
            <a:avLst/>
            <a:gdLst/>
            <a:ahLst/>
            <a:cxnLst/>
            <a:rect l="l" t="t" r="r" b="b"/>
            <a:pathLst>
              <a:path w="1965960" h="12192">
                <a:moveTo>
                  <a:pt x="0" y="0"/>
                </a:moveTo>
                <a:lnTo>
                  <a:pt x="982980" y="0"/>
                </a:lnTo>
                <a:lnTo>
                  <a:pt x="1965960" y="0"/>
                </a:lnTo>
                <a:lnTo>
                  <a:pt x="1965960" y="12192"/>
                </a:lnTo>
                <a:lnTo>
                  <a:pt x="982980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943051" y="4655038"/>
            <a:ext cx="177698" cy="151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2" name="object 442"/>
          <p:cNvSpPr/>
          <p:nvPr/>
        </p:nvSpPr>
        <p:spPr>
          <a:xfrm>
            <a:off x="1095248" y="4826508"/>
            <a:ext cx="3776472" cy="12192"/>
          </a:xfrm>
          <a:custGeom>
            <a:avLst/>
            <a:gdLst/>
            <a:ahLst/>
            <a:cxnLst/>
            <a:rect l="l" t="t" r="r" b="b"/>
            <a:pathLst>
              <a:path w="3776472" h="12192">
                <a:moveTo>
                  <a:pt x="0" y="0"/>
                </a:moveTo>
                <a:lnTo>
                  <a:pt x="1258824" y="0"/>
                </a:lnTo>
                <a:lnTo>
                  <a:pt x="2517648" y="0"/>
                </a:lnTo>
                <a:lnTo>
                  <a:pt x="3776472" y="0"/>
                </a:lnTo>
                <a:lnTo>
                  <a:pt x="3776472" y="12192"/>
                </a:lnTo>
                <a:lnTo>
                  <a:pt x="2517648" y="12192"/>
                </a:lnTo>
                <a:lnTo>
                  <a:pt x="1258824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095451" y="4551261"/>
            <a:ext cx="3855589" cy="6224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NetDevOps and the Rise of the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Programmable Network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3" name="object 443"/>
          <p:cNvSpPr/>
          <p:nvPr/>
        </p:nvSpPr>
        <p:spPr>
          <a:xfrm>
            <a:off x="1095248" y="5134356"/>
            <a:ext cx="2877311" cy="12192"/>
          </a:xfrm>
          <a:custGeom>
            <a:avLst/>
            <a:gdLst/>
            <a:ahLst/>
            <a:cxnLst/>
            <a:rect l="l" t="t" r="r" b="b"/>
            <a:pathLst>
              <a:path w="2877311" h="12192">
                <a:moveTo>
                  <a:pt x="0" y="0"/>
                </a:moveTo>
                <a:lnTo>
                  <a:pt x="959103" y="0"/>
                </a:lnTo>
                <a:lnTo>
                  <a:pt x="1918208" y="0"/>
                </a:lnTo>
                <a:lnTo>
                  <a:pt x="2877311" y="0"/>
                </a:lnTo>
                <a:lnTo>
                  <a:pt x="2877311" y="12192"/>
                </a:lnTo>
                <a:lnTo>
                  <a:pt x="1918208" y="12192"/>
                </a:lnTo>
                <a:lnTo>
                  <a:pt x="959103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6419088" y="1660071"/>
            <a:ext cx="4641799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NetDevOps Learning Resources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74536" y="2187660"/>
            <a:ext cx="178033" cy="1518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4" name="object 444"/>
          <p:cNvSpPr/>
          <p:nvPr/>
        </p:nvSpPr>
        <p:spPr>
          <a:xfrm>
            <a:off x="6725157" y="2360676"/>
            <a:ext cx="4703064" cy="12192"/>
          </a:xfrm>
          <a:custGeom>
            <a:avLst/>
            <a:gdLst/>
            <a:ahLst/>
            <a:cxnLst/>
            <a:rect l="l" t="t" r="r" b="b"/>
            <a:pathLst>
              <a:path w="4703064" h="12192">
                <a:moveTo>
                  <a:pt x="0" y="0"/>
                </a:moveTo>
                <a:lnTo>
                  <a:pt x="1175767" y="0"/>
                </a:lnTo>
                <a:lnTo>
                  <a:pt x="2351533" y="0"/>
                </a:lnTo>
                <a:lnTo>
                  <a:pt x="3527299" y="0"/>
                </a:lnTo>
                <a:lnTo>
                  <a:pt x="4703065" y="0"/>
                </a:lnTo>
                <a:lnTo>
                  <a:pt x="4703065" y="12192"/>
                </a:lnTo>
                <a:lnTo>
                  <a:pt x="3527299" y="12192"/>
                </a:lnTo>
                <a:lnTo>
                  <a:pt x="2351533" y="12192"/>
                </a:lnTo>
                <a:lnTo>
                  <a:pt x="1175767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6726936" y="2083878"/>
            <a:ext cx="4782738" cy="6232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Network Programmability Basics Video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Course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5" name="object 445"/>
          <p:cNvSpPr/>
          <p:nvPr/>
        </p:nvSpPr>
        <p:spPr>
          <a:xfrm>
            <a:off x="6725157" y="2668524"/>
            <a:ext cx="880872" cy="12191"/>
          </a:xfrm>
          <a:custGeom>
            <a:avLst/>
            <a:gdLst/>
            <a:ahLst/>
            <a:cxnLst/>
            <a:rect l="l" t="t" r="r" b="b"/>
            <a:pathLst>
              <a:path w="880872" h="12191">
                <a:moveTo>
                  <a:pt x="0" y="12191"/>
                </a:moveTo>
                <a:lnTo>
                  <a:pt x="0" y="0"/>
                </a:lnTo>
                <a:lnTo>
                  <a:pt x="880872" y="0"/>
                </a:lnTo>
                <a:lnTo>
                  <a:pt x="880872" y="12191"/>
                </a:lnTo>
                <a:lnTo>
                  <a:pt x="0" y="12191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6574536" y="2776155"/>
            <a:ext cx="3427618" cy="2555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NetDevOps Learning Labs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6" name="object 446"/>
          <p:cNvSpPr/>
          <p:nvPr/>
        </p:nvSpPr>
        <p:spPr>
          <a:xfrm>
            <a:off x="6725157" y="3052571"/>
            <a:ext cx="3194304" cy="12192"/>
          </a:xfrm>
          <a:custGeom>
            <a:avLst/>
            <a:gdLst/>
            <a:ahLst/>
            <a:cxnLst/>
            <a:rect l="l" t="t" r="r" b="b"/>
            <a:pathLst>
              <a:path w="3194304" h="12192">
                <a:moveTo>
                  <a:pt x="0" y="0"/>
                </a:moveTo>
                <a:lnTo>
                  <a:pt x="1064769" y="0"/>
                </a:lnTo>
                <a:lnTo>
                  <a:pt x="2129537" y="0"/>
                </a:lnTo>
                <a:lnTo>
                  <a:pt x="3194305" y="0"/>
                </a:lnTo>
                <a:lnTo>
                  <a:pt x="3194305" y="12193"/>
                </a:lnTo>
                <a:lnTo>
                  <a:pt x="2129537" y="12193"/>
                </a:lnTo>
                <a:lnTo>
                  <a:pt x="1064769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6574536" y="3163786"/>
            <a:ext cx="2278630" cy="255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NetDevOps Live!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7" name="object 447"/>
          <p:cNvSpPr/>
          <p:nvPr/>
        </p:nvSpPr>
        <p:spPr>
          <a:xfrm>
            <a:off x="6725157" y="3439668"/>
            <a:ext cx="2045208" cy="12191"/>
          </a:xfrm>
          <a:custGeom>
            <a:avLst/>
            <a:gdLst/>
            <a:ahLst/>
            <a:cxnLst/>
            <a:rect l="l" t="t" r="r" b="b"/>
            <a:pathLst>
              <a:path w="2045208" h="12191">
                <a:moveTo>
                  <a:pt x="0" y="0"/>
                </a:moveTo>
                <a:lnTo>
                  <a:pt x="1022605" y="0"/>
                </a:lnTo>
                <a:lnTo>
                  <a:pt x="2045209" y="0"/>
                </a:lnTo>
                <a:lnTo>
                  <a:pt x="2045209" y="12191"/>
                </a:lnTo>
                <a:lnTo>
                  <a:pt x="1022605" y="12191"/>
                </a:lnTo>
                <a:lnTo>
                  <a:pt x="0" y="12191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6419088" y="3663496"/>
            <a:ext cx="2845916" cy="286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400" spc="10" dirty="0">
                <a:solidFill>
                  <a:srgbClr val="353535"/>
                </a:solidFill>
                <a:latin typeface="Arial"/>
                <a:cs typeface="Arial"/>
              </a:rPr>
              <a:t>NetDevOps Videos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574536" y="4188312"/>
            <a:ext cx="177698" cy="151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8" name="object 448"/>
          <p:cNvSpPr/>
          <p:nvPr/>
        </p:nvSpPr>
        <p:spPr>
          <a:xfrm>
            <a:off x="6725157" y="4360164"/>
            <a:ext cx="4236720" cy="12192"/>
          </a:xfrm>
          <a:custGeom>
            <a:avLst/>
            <a:gdLst/>
            <a:ahLst/>
            <a:cxnLst/>
            <a:rect l="l" t="t" r="r" b="b"/>
            <a:pathLst>
              <a:path w="4236720" h="12192">
                <a:moveTo>
                  <a:pt x="0" y="0"/>
                </a:moveTo>
                <a:lnTo>
                  <a:pt x="1059181" y="0"/>
                </a:lnTo>
                <a:lnTo>
                  <a:pt x="2118361" y="0"/>
                </a:lnTo>
                <a:lnTo>
                  <a:pt x="3177541" y="0"/>
                </a:lnTo>
                <a:lnTo>
                  <a:pt x="4236721" y="0"/>
                </a:lnTo>
                <a:lnTo>
                  <a:pt x="4236721" y="12192"/>
                </a:lnTo>
                <a:lnTo>
                  <a:pt x="3177541" y="12192"/>
                </a:lnTo>
                <a:lnTo>
                  <a:pt x="2118361" y="12192"/>
                </a:lnTo>
                <a:lnTo>
                  <a:pt x="1059181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6726936" y="4084536"/>
            <a:ext cx="4317022" cy="6266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How to be a Network Engineer in a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Programmable Age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9" name="object 449"/>
          <p:cNvSpPr/>
          <p:nvPr/>
        </p:nvSpPr>
        <p:spPr>
          <a:xfrm>
            <a:off x="6725157" y="4671060"/>
            <a:ext cx="2356104" cy="12192"/>
          </a:xfrm>
          <a:custGeom>
            <a:avLst/>
            <a:gdLst/>
            <a:ahLst/>
            <a:cxnLst/>
            <a:rect l="l" t="t" r="r" b="b"/>
            <a:pathLst>
              <a:path w="2356104" h="12192">
                <a:moveTo>
                  <a:pt x="0" y="0"/>
                </a:moveTo>
                <a:lnTo>
                  <a:pt x="1178053" y="0"/>
                </a:lnTo>
                <a:lnTo>
                  <a:pt x="2356105" y="0"/>
                </a:lnTo>
                <a:lnTo>
                  <a:pt x="2356105" y="12192"/>
                </a:lnTo>
                <a:lnTo>
                  <a:pt x="1178053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6574536" y="4779861"/>
            <a:ext cx="3487418" cy="2553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Network as Code in Action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450" name="object 450"/>
          <p:cNvSpPr/>
          <p:nvPr/>
        </p:nvSpPr>
        <p:spPr>
          <a:xfrm>
            <a:off x="6725157" y="5055108"/>
            <a:ext cx="3255264" cy="12192"/>
          </a:xfrm>
          <a:custGeom>
            <a:avLst/>
            <a:gdLst/>
            <a:ahLst/>
            <a:cxnLst/>
            <a:rect l="l" t="t" r="r" b="b"/>
            <a:pathLst>
              <a:path w="3255264" h="12192">
                <a:moveTo>
                  <a:pt x="0" y="0"/>
                </a:moveTo>
                <a:lnTo>
                  <a:pt x="1085089" y="0"/>
                </a:lnTo>
                <a:lnTo>
                  <a:pt x="2170177" y="0"/>
                </a:lnTo>
                <a:lnTo>
                  <a:pt x="3255265" y="0"/>
                </a:lnTo>
                <a:lnTo>
                  <a:pt x="3255265" y="12192"/>
                </a:lnTo>
                <a:lnTo>
                  <a:pt x="2170177" y="12192"/>
                </a:lnTo>
                <a:lnTo>
                  <a:pt x="1085089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6574536" y="5164163"/>
            <a:ext cx="4912681" cy="2553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50" spc="10" dirty="0">
                <a:solidFill>
                  <a:srgbClr val="353535"/>
                </a:solidFill>
                <a:latin typeface="Arial"/>
                <a:cs typeface="Arial"/>
              </a:rPr>
              <a:t>•  </a:t>
            </a:r>
            <a:r>
              <a:rPr sz="2150" spc="10" dirty="0">
                <a:solidFill>
                  <a:srgbClr val="00BCEB"/>
                </a:solidFill>
                <a:latin typeface="Arial"/>
                <a:cs typeface="Arial"/>
              </a:rPr>
              <a:t>Benefits of Configuration 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51" name="object 451"/>
          <p:cNvSpPr/>
          <p:nvPr/>
        </p:nvSpPr>
        <p:spPr>
          <a:xfrm>
            <a:off x="6725157" y="5439156"/>
            <a:ext cx="4681728" cy="12192"/>
          </a:xfrm>
          <a:custGeom>
            <a:avLst/>
            <a:gdLst/>
            <a:ahLst/>
            <a:cxnLst/>
            <a:rect l="l" t="t" r="r" b="b"/>
            <a:pathLst>
              <a:path w="4681728" h="12192">
                <a:moveTo>
                  <a:pt x="0" y="0"/>
                </a:moveTo>
                <a:lnTo>
                  <a:pt x="1170433" y="0"/>
                </a:lnTo>
                <a:lnTo>
                  <a:pt x="2340865" y="0"/>
                </a:lnTo>
                <a:lnTo>
                  <a:pt x="3511297" y="0"/>
                </a:lnTo>
                <a:lnTo>
                  <a:pt x="4681729" y="0"/>
                </a:lnTo>
                <a:lnTo>
                  <a:pt x="4681729" y="12192"/>
                </a:lnTo>
                <a:lnTo>
                  <a:pt x="3511297" y="12192"/>
                </a:lnTo>
                <a:lnTo>
                  <a:pt x="2340865" y="12192"/>
                </a:lnTo>
                <a:lnTo>
                  <a:pt x="1170433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BCE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675436" y="637534"/>
            <a:ext cx="4080162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What do do next? 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7635862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50" spc="10" dirty="0">
                <a:solidFill>
                  <a:srgbClr val="005073"/>
                </a:solidFill>
                <a:latin typeface="Arial"/>
                <a:cs typeface="Arial"/>
              </a:rPr>
              <a:t>Got more questions? Stay in touch!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05651" y="4819827"/>
            <a:ext cx="1794597" cy="2331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353535"/>
                </a:solidFill>
                <a:latin typeface="Arial"/>
                <a:cs typeface="Arial"/>
              </a:rPr>
              <a:t>@CiscoDevNet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05651" y="5288938"/>
            <a:ext cx="1702100" cy="2334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facebook.com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233537" y="5288938"/>
            <a:ext cx="166664" cy="2334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/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325357" y="5288938"/>
            <a:ext cx="1447292" cy="2334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ciscodevnet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697212" y="5288938"/>
            <a:ext cx="168188" cy="2334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/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05651" y="5755893"/>
            <a:ext cx="3617937" cy="2331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53535"/>
                </a:solidFill>
                <a:latin typeface="Arial"/>
                <a:cs typeface="Arial"/>
              </a:rPr>
              <a:t>http://github.com/CiscoDevNet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34744" y="4821263"/>
            <a:ext cx="2650327" cy="249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hapresto@cisco.com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34744" y="5305614"/>
            <a:ext cx="1490448" cy="250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@hfpreston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34744" y="5793905"/>
            <a:ext cx="3365667" cy="2499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solidFill>
                  <a:srgbClr val="353535"/>
                </a:solidFill>
                <a:latin typeface="Arial"/>
                <a:cs typeface="Arial"/>
              </a:rPr>
              <a:t>http://github.com/hpreston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1575816"/>
            <a:ext cx="4565903" cy="2264664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508760"/>
            <a:ext cx="2651760" cy="2654808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67072"/>
            <a:ext cx="387095" cy="396240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5312664"/>
            <a:ext cx="310896" cy="292608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5733288"/>
            <a:ext cx="463296" cy="484632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44" y="4846320"/>
            <a:ext cx="310896" cy="289560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5742432"/>
            <a:ext cx="463296" cy="484632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5324856"/>
            <a:ext cx="335280" cy="33528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950720" y="4237922"/>
            <a:ext cx="2484187" cy="3286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353535"/>
                </a:solidFill>
                <a:latin typeface="Arial"/>
                <a:cs typeface="Arial"/>
              </a:rPr>
              <a:t>Hank Preston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753479" y="4237922"/>
            <a:ext cx="3846104" cy="3286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2995C1"/>
                </a:solidFill>
                <a:latin typeface="Arial"/>
                <a:cs typeface="Arial"/>
              </a:rPr>
              <a:t>developer.cisco.com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64" y="3084576"/>
            <a:ext cx="5071872" cy="688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4" y="1533144"/>
            <a:ext cx="6364224" cy="2462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4" y="1533144"/>
            <a:ext cx="6364224" cy="360883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4" y="1533144"/>
            <a:ext cx="6342888" cy="359968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4" y="1533144"/>
            <a:ext cx="6364224" cy="476097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19328" y="6375778"/>
            <a:ext cx="3645365" cy="926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rgbClr val="B5B5B5"/>
                </a:solidFill>
                <a:latin typeface="Arial"/>
                <a:cs typeface="Arial"/>
              </a:rPr>
              <a:t>© 2017  Cisco and/or its affiliates. All rights reserved.   Cisco Confidential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4" y="1524000"/>
            <a:ext cx="8805672" cy="476097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75436" y="637534"/>
            <a:ext cx="3197570" cy="438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90" spc="10" dirty="0">
                <a:solidFill>
                  <a:srgbClr val="005073"/>
                </a:solidFill>
                <a:latin typeface="Arial"/>
                <a:cs typeface="Arial"/>
              </a:rPr>
              <a:t>The Network…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1984</Words>
  <Application>Microsoft Office PowerPoint</Application>
  <PresentationFormat>Widescreen</PresentationFormat>
  <Paragraphs>458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robert victor</cp:lastModifiedBy>
  <cp:revision>6</cp:revision>
  <dcterms:created xsi:type="dcterms:W3CDTF">2020-03-11T22:49:21Z</dcterms:created>
  <dcterms:modified xsi:type="dcterms:W3CDTF">2024-08-11T07:37:58Z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2020-03-11T00:00:00Z</vt:filetime>
  </property>
  <property fmtid="{D5CDD505-2E9C-101B-9397-08002B2CF9AE}" pid="3" name="LastSaved">
    <vt:filetime>2020-03-11T00:00:00Z</vt:filetime>
  </property>
</Properties>
</file>